
<file path=[Content_Types].xml><?xml version="1.0" encoding="utf-8"?>
<Types xmlns="http://schemas.openxmlformats.org/package/2006/content-types">
  <Default Extension="png" ContentType="image/png"/>
  <Default Extension="emf" ContentType="image/x-emf"/>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HelveticaNeue LT 45 Light" pitchFamily="34" charset="0"/>
        <a:ea typeface="+mn-ea"/>
        <a:cs typeface="+mn-cs"/>
      </a:defRPr>
    </a:lvl1pPr>
    <a:lvl2pPr marL="457200" algn="l" rtl="0" fontAlgn="base">
      <a:spcBef>
        <a:spcPct val="0"/>
      </a:spcBef>
      <a:spcAft>
        <a:spcPct val="0"/>
      </a:spcAft>
      <a:defRPr kern="1200">
        <a:solidFill>
          <a:schemeClr val="tx1"/>
        </a:solidFill>
        <a:latin typeface="HelveticaNeue LT 45 Light" pitchFamily="34" charset="0"/>
        <a:ea typeface="+mn-ea"/>
        <a:cs typeface="+mn-cs"/>
      </a:defRPr>
    </a:lvl2pPr>
    <a:lvl3pPr marL="914400" algn="l" rtl="0" fontAlgn="base">
      <a:spcBef>
        <a:spcPct val="0"/>
      </a:spcBef>
      <a:spcAft>
        <a:spcPct val="0"/>
      </a:spcAft>
      <a:defRPr kern="1200">
        <a:solidFill>
          <a:schemeClr val="tx1"/>
        </a:solidFill>
        <a:latin typeface="HelveticaNeue LT 45 Light" pitchFamily="34" charset="0"/>
        <a:ea typeface="+mn-ea"/>
        <a:cs typeface="+mn-cs"/>
      </a:defRPr>
    </a:lvl3pPr>
    <a:lvl4pPr marL="1371600" algn="l" rtl="0" fontAlgn="base">
      <a:spcBef>
        <a:spcPct val="0"/>
      </a:spcBef>
      <a:spcAft>
        <a:spcPct val="0"/>
      </a:spcAft>
      <a:defRPr kern="1200">
        <a:solidFill>
          <a:schemeClr val="tx1"/>
        </a:solidFill>
        <a:latin typeface="HelveticaNeue LT 45 Light" pitchFamily="34" charset="0"/>
        <a:ea typeface="+mn-ea"/>
        <a:cs typeface="+mn-cs"/>
      </a:defRPr>
    </a:lvl4pPr>
    <a:lvl5pPr marL="1828800" algn="l" rtl="0" fontAlgn="base">
      <a:spcBef>
        <a:spcPct val="0"/>
      </a:spcBef>
      <a:spcAft>
        <a:spcPct val="0"/>
      </a:spcAft>
      <a:defRPr kern="1200">
        <a:solidFill>
          <a:schemeClr val="tx1"/>
        </a:solidFill>
        <a:latin typeface="HelveticaNeue LT 45 Light" pitchFamily="34" charset="0"/>
        <a:ea typeface="+mn-ea"/>
        <a:cs typeface="+mn-cs"/>
      </a:defRPr>
    </a:lvl5pPr>
    <a:lvl6pPr marL="2286000" algn="l" defTabSz="914400" rtl="0" eaLnBrk="1" latinLnBrk="0" hangingPunct="1">
      <a:defRPr kern="1200">
        <a:solidFill>
          <a:schemeClr val="tx1"/>
        </a:solidFill>
        <a:latin typeface="HelveticaNeue LT 45 Light" pitchFamily="34" charset="0"/>
        <a:ea typeface="+mn-ea"/>
        <a:cs typeface="+mn-cs"/>
      </a:defRPr>
    </a:lvl6pPr>
    <a:lvl7pPr marL="2743200" algn="l" defTabSz="914400" rtl="0" eaLnBrk="1" latinLnBrk="0" hangingPunct="1">
      <a:defRPr kern="1200">
        <a:solidFill>
          <a:schemeClr val="tx1"/>
        </a:solidFill>
        <a:latin typeface="HelveticaNeue LT 45 Light" pitchFamily="34" charset="0"/>
        <a:ea typeface="+mn-ea"/>
        <a:cs typeface="+mn-cs"/>
      </a:defRPr>
    </a:lvl7pPr>
    <a:lvl8pPr marL="3200400" algn="l" defTabSz="914400" rtl="0" eaLnBrk="1" latinLnBrk="0" hangingPunct="1">
      <a:defRPr kern="1200">
        <a:solidFill>
          <a:schemeClr val="tx1"/>
        </a:solidFill>
        <a:latin typeface="HelveticaNeue LT 45 Light" pitchFamily="34" charset="0"/>
        <a:ea typeface="+mn-ea"/>
        <a:cs typeface="+mn-cs"/>
      </a:defRPr>
    </a:lvl8pPr>
    <a:lvl9pPr marL="3657600" algn="l" defTabSz="914400" rtl="0" eaLnBrk="1" latinLnBrk="0" hangingPunct="1">
      <a:defRPr kern="1200">
        <a:solidFill>
          <a:schemeClr val="tx1"/>
        </a:solidFill>
        <a:latin typeface="HelveticaNeue LT 45 Light"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5008" autoAdjust="0"/>
  </p:normalViewPr>
  <p:slideViewPr>
    <p:cSldViewPr>
      <p:cViewPr>
        <p:scale>
          <a:sx n="50" d="100"/>
          <a:sy n="50" d="100"/>
        </p:scale>
        <p:origin x="-3306" y="36"/>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614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368A45E5-A16E-4658-8578-4686CE5E5E8F}" type="datetime3">
              <a:rPr lang="en-GB"/>
              <a:pPr>
                <a:defRPr/>
              </a:pPr>
              <a:t>6 September, 2017</a:t>
            </a:fld>
            <a:endParaRPr lang="en-GB"/>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46423A09-5225-4B24-A66D-A889DF4DBB61}" type="slidenum">
              <a:rPr lang="en-GB"/>
              <a:pPr>
                <a:defRPr/>
              </a:pPr>
              <a:t>‹#›</a:t>
            </a:fld>
            <a:endParaRPr lang="en-GB"/>
          </a:p>
        </p:txBody>
      </p:sp>
    </p:spTree>
    <p:extLst>
      <p:ext uri="{BB962C8B-B14F-4D97-AF65-F5344CB8AC3E}">
        <p14:creationId xmlns:p14="http://schemas.microsoft.com/office/powerpoint/2010/main" val="2985440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AA028CD8-9993-4C13-8535-4B504BF4F3A1}" type="datetime3">
              <a:rPr lang="en-GB"/>
              <a:pPr>
                <a:defRPr/>
              </a:pPr>
              <a:t>6 September, 2017</a:t>
            </a:fld>
            <a:endParaRPr lang="en-GB"/>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13C9AC6-D79A-4C90-9150-A03BEB4D186D}" type="slidenum">
              <a:rPr lang="en-GB"/>
              <a:pPr>
                <a:defRPr/>
              </a:pPr>
              <a:t>‹#›</a:t>
            </a:fld>
            <a:endParaRPr lang="en-GB"/>
          </a:p>
        </p:txBody>
      </p:sp>
    </p:spTree>
    <p:extLst>
      <p:ext uri="{BB962C8B-B14F-4D97-AF65-F5344CB8AC3E}">
        <p14:creationId xmlns:p14="http://schemas.microsoft.com/office/powerpoint/2010/main" val="62547839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HelveticaNeue LT 45 Light"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HelveticaNeue LT 45 Light"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 LT 45 Light"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 LT 45 Light"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 LT 45 Light"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LSEG@sportengland.org"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streetgames.org/contact-us" TargetMode="External"/><Relationship Id="rId4" Type="http://schemas.openxmlformats.org/officeDocument/2006/relationships/hyperlink" Target="https://sported.org.uk/meet-the-tea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HelveticaNeue LT 45 Light" pitchFamily="34" charset="0"/>
                <a:ea typeface="+mn-ea"/>
                <a:cs typeface="+mn-cs"/>
              </a:rPr>
              <a:t>Welcome to this presentation</a:t>
            </a:r>
            <a:r>
              <a:rPr lang="en-GB" sz="1200" kern="1200" baseline="0" dirty="0" smtClean="0">
                <a:solidFill>
                  <a:schemeClr val="tx1"/>
                </a:solidFill>
                <a:effectLst/>
                <a:latin typeface="HelveticaNeue LT 45 Light" pitchFamily="34" charset="0"/>
                <a:ea typeface="+mn-ea"/>
                <a:cs typeface="+mn-cs"/>
              </a:rPr>
              <a:t> </a:t>
            </a:r>
            <a:r>
              <a:rPr lang="en-GB" sz="1200" kern="1200" dirty="0" smtClean="0">
                <a:solidFill>
                  <a:schemeClr val="tx1"/>
                </a:solidFill>
                <a:effectLst/>
                <a:latin typeface="HelveticaNeue LT 45 Light" pitchFamily="34" charset="0"/>
                <a:ea typeface="+mn-ea"/>
                <a:cs typeface="+mn-cs"/>
              </a:rPr>
              <a:t>on the Sport England Tackling Inactivity and Economic Disadvantage Fund.</a:t>
            </a:r>
          </a:p>
          <a:p>
            <a:endParaRPr lang="en-GB" dirty="0" smtClean="0"/>
          </a:p>
          <a:p>
            <a:r>
              <a:rPr lang="en-GB" sz="1200" kern="1200" dirty="0" smtClean="0">
                <a:solidFill>
                  <a:schemeClr val="tx1"/>
                </a:solidFill>
                <a:effectLst/>
                <a:latin typeface="HelveticaNeue LT 45 Light" pitchFamily="34" charset="0"/>
                <a:ea typeface="+mn-ea"/>
                <a:cs typeface="+mn-cs"/>
              </a:rPr>
              <a:t>This presentation</a:t>
            </a:r>
            <a:r>
              <a:rPr lang="en-GB" sz="1200" kern="1200" baseline="0" dirty="0" smtClean="0">
                <a:solidFill>
                  <a:schemeClr val="tx1"/>
                </a:solidFill>
                <a:effectLst/>
                <a:latin typeface="HelveticaNeue LT 45 Light" pitchFamily="34" charset="0"/>
                <a:ea typeface="+mn-ea"/>
                <a:cs typeface="+mn-cs"/>
              </a:rPr>
              <a:t> is designed</a:t>
            </a:r>
            <a:r>
              <a:rPr lang="en-GB" sz="1200" kern="1200" dirty="0" smtClean="0">
                <a:solidFill>
                  <a:schemeClr val="tx1"/>
                </a:solidFill>
                <a:effectLst/>
                <a:latin typeface="HelveticaNeue LT 45 Light" pitchFamily="34" charset="0"/>
                <a:ea typeface="+mn-ea"/>
                <a:cs typeface="+mn-cs"/>
              </a:rPr>
              <a:t> to help groups like yours, understand the eligibility and criteria for this Sport England fund, work out if it’s the right fund for you, and give you all the information you need on how to apply.</a:t>
            </a:r>
            <a:endParaRPr lang="en-GB" dirty="0" smtClean="0"/>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1</a:t>
            </a:fld>
            <a:endParaRPr lang="en-GB"/>
          </a:p>
        </p:txBody>
      </p:sp>
    </p:spTree>
    <p:extLst>
      <p:ext uri="{BB962C8B-B14F-4D97-AF65-F5344CB8AC3E}">
        <p14:creationId xmlns:p14="http://schemas.microsoft.com/office/powerpoint/2010/main" val="3562146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smtClean="0"/>
              <a:t>This fund is not for you if:</a:t>
            </a:r>
          </a:p>
          <a:p>
            <a:pPr lvl="0"/>
            <a:endParaRPr lang="en-GB" dirty="0" smtClean="0"/>
          </a:p>
          <a:p>
            <a:pPr lvl="0"/>
            <a:r>
              <a:rPr lang="en-GB" dirty="0" smtClean="0"/>
              <a:t>You work with a wide range of people, with a high proportion of individuals coming from higher socio-economic groups</a:t>
            </a:r>
          </a:p>
          <a:p>
            <a:pPr lvl="0"/>
            <a:r>
              <a:rPr lang="en-GB" dirty="0" smtClean="0"/>
              <a:t>Majority of individuals you will be reaching with this project are already doing more than 30 minutes physical activity each week</a:t>
            </a:r>
          </a:p>
          <a:p>
            <a:pPr lvl="0"/>
            <a:r>
              <a:rPr lang="en-GB" dirty="0" smtClean="0"/>
              <a:t>your project is about providing a particular sport or activity to everyone, rather than targeting a particular audience</a:t>
            </a:r>
          </a:p>
          <a:p>
            <a:pPr lvl="0"/>
            <a:r>
              <a:rPr lang="en-GB" dirty="0" smtClean="0"/>
              <a:t>your project is mainly about finding and supporting people with a particular talent in sport.  </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10</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So finally, do you answer yes to these four questions:</a:t>
            </a:r>
          </a:p>
          <a:p>
            <a:pPr lvl="0"/>
            <a:r>
              <a:rPr lang="en-GB" sz="1200" kern="1200" dirty="0" smtClean="0">
                <a:solidFill>
                  <a:schemeClr val="tx1"/>
                </a:solidFill>
                <a:effectLst/>
                <a:latin typeface="HelveticaNeue LT 45 Light" pitchFamily="34" charset="0"/>
                <a:ea typeface="+mn-ea"/>
                <a:cs typeface="+mn-cs"/>
              </a:rPr>
              <a:t>YES - you are working with inactive people from lower socio-economic groups?</a:t>
            </a:r>
          </a:p>
          <a:p>
            <a:pPr lvl="0"/>
            <a:r>
              <a:rPr lang="en-GB" sz="1200" kern="1200" dirty="0" smtClean="0">
                <a:solidFill>
                  <a:schemeClr val="tx1"/>
                </a:solidFill>
                <a:effectLst/>
                <a:latin typeface="HelveticaNeue LT 45 Light" pitchFamily="34" charset="0"/>
                <a:ea typeface="+mn-ea"/>
                <a:cs typeface="+mn-cs"/>
              </a:rPr>
              <a:t>YES – you are you an eligible organisation?</a:t>
            </a:r>
          </a:p>
          <a:p>
            <a:pPr lvl="0"/>
            <a:r>
              <a:rPr lang="en-GB" sz="1200" kern="1200" dirty="0" smtClean="0">
                <a:solidFill>
                  <a:schemeClr val="tx1"/>
                </a:solidFill>
                <a:effectLst/>
                <a:latin typeface="HelveticaNeue LT 45 Light" pitchFamily="34" charset="0"/>
                <a:ea typeface="+mn-ea"/>
                <a:cs typeface="+mn-cs"/>
              </a:rPr>
              <a:t>YES -  your project require between 1 and 10k, or 25k plus?</a:t>
            </a:r>
          </a:p>
          <a:p>
            <a:pPr lvl="0"/>
            <a:r>
              <a:rPr lang="en-GB" sz="1200" kern="1200" dirty="0" smtClean="0">
                <a:solidFill>
                  <a:schemeClr val="tx1"/>
                </a:solidFill>
                <a:effectLst/>
                <a:latin typeface="HelveticaNeue LT 45 Light" pitchFamily="34" charset="0"/>
                <a:ea typeface="+mn-ea"/>
                <a:cs typeface="+mn-cs"/>
              </a:rPr>
              <a:t>YES - you can meet the application deadlines?</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If so, then here is how to apply!</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11</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You will probably have already visited the Sport England website and perhaps that is where you found this presentation! But here is</a:t>
            </a:r>
            <a:r>
              <a:rPr lang="en-GB" sz="1200" kern="1200" baseline="0" dirty="0" smtClean="0">
                <a:solidFill>
                  <a:schemeClr val="tx1"/>
                </a:solidFill>
                <a:effectLst/>
                <a:latin typeface="HelveticaNeue LT 45 Light" pitchFamily="34" charset="0"/>
                <a:ea typeface="+mn-ea"/>
                <a:cs typeface="+mn-cs"/>
              </a:rPr>
              <a:t> </a:t>
            </a:r>
            <a:r>
              <a:rPr lang="en-GB" sz="1200" kern="1200" dirty="0" smtClean="0">
                <a:solidFill>
                  <a:schemeClr val="tx1"/>
                </a:solidFill>
                <a:effectLst/>
                <a:latin typeface="HelveticaNeue LT 45 Light" pitchFamily="34" charset="0"/>
                <a:ea typeface="+mn-ea"/>
                <a:cs typeface="+mn-cs"/>
              </a:rPr>
              <a:t>the link to the Sport England website for the full fund prospectus with all the information you need to decide if this fund is for you and make your application. </a:t>
            </a:r>
          </a:p>
          <a:p>
            <a:r>
              <a:rPr lang="en-GB" sz="1200" u="none" strike="noStrike" kern="1200" dirty="0" smtClean="0">
                <a:solidFill>
                  <a:schemeClr val="tx1"/>
                </a:solidFill>
                <a:effectLst/>
                <a:latin typeface="HelveticaNeue LT 45 Light" pitchFamily="34" charset="0"/>
                <a:ea typeface="+mn-ea"/>
                <a:cs typeface="+mn-cs"/>
              </a:rPr>
              <a:t> </a:t>
            </a:r>
            <a:endParaRPr lang="en-GB" sz="1200" kern="1200" dirty="0" smtClean="0">
              <a:solidFill>
                <a:schemeClr val="tx1"/>
              </a:solidFill>
              <a:effectLst/>
              <a:latin typeface="HelveticaNeue LT 45 Light" pitchFamily="34" charset="0"/>
              <a:ea typeface="+mn-ea"/>
              <a:cs typeface="+mn-cs"/>
            </a:endParaRPr>
          </a:p>
          <a:p>
            <a:r>
              <a:rPr lang="en-GB" sz="1200" kern="1200" dirty="0" smtClean="0">
                <a:solidFill>
                  <a:schemeClr val="tx1"/>
                </a:solidFill>
                <a:effectLst/>
                <a:latin typeface="HelveticaNeue LT 45 Light" pitchFamily="34" charset="0"/>
                <a:ea typeface="+mn-ea"/>
                <a:cs typeface="+mn-cs"/>
              </a:rPr>
              <a:t>Applications for larger funds so £25k plus will follow a </a:t>
            </a:r>
            <a:r>
              <a:rPr lang="en-GB" sz="1200" b="1" kern="1200" dirty="0" smtClean="0">
                <a:solidFill>
                  <a:schemeClr val="tx1"/>
                </a:solidFill>
                <a:effectLst/>
                <a:latin typeface="HelveticaNeue LT 45 Light" pitchFamily="34" charset="0"/>
                <a:ea typeface="+mn-ea"/>
                <a:cs typeface="+mn-cs"/>
              </a:rPr>
              <a:t>two stage process</a:t>
            </a:r>
            <a:r>
              <a:rPr lang="en-GB" sz="1200" kern="1200" dirty="0" smtClean="0">
                <a:solidFill>
                  <a:schemeClr val="tx1"/>
                </a:solidFill>
                <a:effectLst/>
                <a:latin typeface="HelveticaNeue LT 45 Light" pitchFamily="34" charset="0"/>
                <a:ea typeface="+mn-ea"/>
                <a:cs typeface="+mn-cs"/>
              </a:rPr>
              <a:t>. Initially organisations will need to complete an expression of interest. Successful organisations will then be asked to provide more information.  </a:t>
            </a:r>
          </a:p>
          <a:p>
            <a:r>
              <a:rPr lang="en-GB" sz="1200" kern="1200" dirty="0" smtClean="0">
                <a:solidFill>
                  <a:schemeClr val="tx1"/>
                </a:solidFill>
                <a:effectLst/>
                <a:latin typeface="HelveticaNeue LT 45 Light" pitchFamily="34" charset="0"/>
                <a:ea typeface="+mn-ea"/>
                <a:cs typeface="+mn-cs"/>
              </a:rPr>
              <a:t> </a:t>
            </a:r>
          </a:p>
          <a:p>
            <a:r>
              <a:rPr lang="en-US" sz="1200" kern="1200" dirty="0" smtClean="0">
                <a:solidFill>
                  <a:schemeClr val="tx1"/>
                </a:solidFill>
                <a:effectLst/>
                <a:latin typeface="HelveticaNeue LT 45 Light" pitchFamily="34" charset="0"/>
                <a:ea typeface="+mn-ea"/>
                <a:cs typeface="+mn-cs"/>
              </a:rPr>
              <a:t>Applications</a:t>
            </a:r>
            <a:r>
              <a:rPr lang="en-US" sz="1200" kern="1200" baseline="0" dirty="0" smtClean="0">
                <a:solidFill>
                  <a:schemeClr val="tx1"/>
                </a:solidFill>
                <a:effectLst/>
                <a:latin typeface="HelveticaNeue LT 45 Light" pitchFamily="34" charset="0"/>
                <a:ea typeface="+mn-ea"/>
                <a:cs typeface="+mn-cs"/>
              </a:rPr>
              <a:t> for a </a:t>
            </a:r>
            <a:r>
              <a:rPr lang="en-US" sz="1200" kern="1200" dirty="0" smtClean="0">
                <a:solidFill>
                  <a:schemeClr val="tx1"/>
                </a:solidFill>
                <a:effectLst/>
                <a:latin typeface="HelveticaNeue LT 45 Light" pitchFamily="34" charset="0"/>
                <a:ea typeface="+mn-ea"/>
                <a:cs typeface="+mn-cs"/>
              </a:rPr>
              <a:t>small award so 1-10k, will follow a </a:t>
            </a:r>
            <a:r>
              <a:rPr lang="en-US" sz="1200" b="1" kern="1200" dirty="0" smtClean="0">
                <a:solidFill>
                  <a:schemeClr val="tx1"/>
                </a:solidFill>
                <a:effectLst/>
                <a:latin typeface="HelveticaNeue LT 45 Light" pitchFamily="34" charset="0"/>
                <a:ea typeface="+mn-ea"/>
                <a:cs typeface="+mn-cs"/>
              </a:rPr>
              <a:t>one stage process</a:t>
            </a:r>
            <a:r>
              <a:rPr lang="en-US" sz="1200" kern="1200" dirty="0" smtClean="0">
                <a:solidFill>
                  <a:schemeClr val="tx1"/>
                </a:solidFill>
                <a:effectLst/>
                <a:latin typeface="HelveticaNeue LT 45 Light" pitchFamily="34" charset="0"/>
                <a:ea typeface="+mn-ea"/>
                <a:cs typeface="+mn-cs"/>
              </a:rPr>
              <a:t> outlined in the Tackling Inactivity Small Award guidance document .</a:t>
            </a:r>
            <a:endParaRPr lang="en-GB" sz="1200" kern="1200" dirty="0" smtClean="0">
              <a:solidFill>
                <a:schemeClr val="tx1"/>
              </a:solidFill>
              <a:effectLst/>
              <a:latin typeface="HelveticaNeue LT 45 Light" pitchFamily="34" charset="0"/>
              <a:ea typeface="+mn-ea"/>
              <a:cs typeface="+mn-cs"/>
            </a:endParaRPr>
          </a:p>
          <a:p>
            <a:r>
              <a:rPr lang="en-US" sz="1200" kern="1200" dirty="0" smtClean="0">
                <a:solidFill>
                  <a:schemeClr val="tx1"/>
                </a:solidFill>
                <a:effectLst/>
                <a:latin typeface="HelveticaNeue LT 45 Light" pitchFamily="34" charset="0"/>
                <a:ea typeface="+mn-ea"/>
                <a:cs typeface="+mn-cs"/>
              </a:rPr>
              <a:t> </a:t>
            </a:r>
            <a:endParaRPr lang="en-GB" sz="1200" kern="1200" dirty="0" smtClean="0">
              <a:solidFill>
                <a:schemeClr val="tx1"/>
              </a:solidFill>
              <a:effectLst/>
              <a:latin typeface="HelveticaNeue LT 45 Light" pitchFamily="34" charset="0"/>
              <a:ea typeface="+mn-ea"/>
              <a:cs typeface="+mn-cs"/>
            </a:endParaRPr>
          </a:p>
          <a:p>
            <a:r>
              <a:rPr lang="en-US" sz="1200" kern="1200" dirty="0" smtClean="0">
                <a:solidFill>
                  <a:schemeClr val="tx1"/>
                </a:solidFill>
                <a:effectLst/>
                <a:latin typeface="HelveticaNeue LT 45 Light" pitchFamily="34" charset="0"/>
                <a:ea typeface="+mn-ea"/>
                <a:cs typeface="+mn-cs"/>
              </a:rPr>
              <a:t>All</a:t>
            </a:r>
            <a:r>
              <a:rPr lang="en-US" sz="1200" kern="1200" baseline="0" dirty="0" smtClean="0">
                <a:solidFill>
                  <a:schemeClr val="tx1"/>
                </a:solidFill>
                <a:effectLst/>
                <a:latin typeface="HelveticaNeue LT 45 Light" pitchFamily="34" charset="0"/>
                <a:ea typeface="+mn-ea"/>
                <a:cs typeface="+mn-cs"/>
              </a:rPr>
              <a:t> the details to apply for </a:t>
            </a:r>
            <a:r>
              <a:rPr lang="en-US" sz="1200" kern="1200" dirty="0" smtClean="0">
                <a:solidFill>
                  <a:schemeClr val="tx1"/>
                </a:solidFill>
                <a:effectLst/>
                <a:latin typeface="HelveticaNeue LT 45 Light" pitchFamily="34" charset="0"/>
                <a:ea typeface="+mn-ea"/>
                <a:cs typeface="+mn-cs"/>
              </a:rPr>
              <a:t>both the small and large funds can be found at</a:t>
            </a:r>
            <a:r>
              <a:rPr lang="en-GB" sz="1200" kern="1200" dirty="0" smtClean="0">
                <a:solidFill>
                  <a:schemeClr val="tx1"/>
                </a:solidFill>
                <a:effectLst/>
                <a:latin typeface="HelveticaNeue LT 45 Light" pitchFamily="34" charset="0"/>
                <a:ea typeface="+mn-ea"/>
                <a:cs typeface="+mn-cs"/>
              </a:rPr>
              <a:t> following this same link!</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12</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We appreciate it might be your first time applying to Sport England for funding, so you may have questions about the different funding options available or your specific project. To help you through the process there are several ways we can support you.  This includes:</a:t>
            </a:r>
          </a:p>
          <a:p>
            <a:pPr marL="171450" lvl="0" indent="-171450">
              <a:buFont typeface="Arial" panose="020B0604020202020204" pitchFamily="34" charset="0"/>
              <a:buChar char="•"/>
            </a:pPr>
            <a:r>
              <a:rPr lang="en-GB" sz="1200" kern="1200" dirty="0" smtClean="0">
                <a:solidFill>
                  <a:schemeClr val="tx1"/>
                </a:solidFill>
                <a:effectLst/>
                <a:latin typeface="HelveticaNeue LT 45 Light" pitchFamily="34" charset="0"/>
                <a:ea typeface="+mn-ea"/>
                <a:cs typeface="+mn-cs"/>
              </a:rPr>
              <a:t>Calling the Sport England funding helpline (03458 508508)</a:t>
            </a:r>
          </a:p>
          <a:p>
            <a:pPr marL="171450" lvl="0" indent="-171450">
              <a:buFont typeface="Arial" panose="020B0604020202020204" pitchFamily="34" charset="0"/>
              <a:buChar char="•"/>
            </a:pPr>
            <a:r>
              <a:rPr lang="en-GB" sz="1200" kern="1200" dirty="0" smtClean="0">
                <a:solidFill>
                  <a:schemeClr val="tx1"/>
                </a:solidFill>
                <a:effectLst/>
                <a:latin typeface="HelveticaNeue LT 45 Light" pitchFamily="34" charset="0"/>
                <a:ea typeface="+mn-ea"/>
                <a:cs typeface="+mn-cs"/>
              </a:rPr>
              <a:t>Emailing </a:t>
            </a:r>
            <a:r>
              <a:rPr lang="en-GB" sz="1200" u="sng" kern="1200" dirty="0" smtClean="0">
                <a:solidFill>
                  <a:schemeClr val="tx1"/>
                </a:solidFill>
                <a:effectLst/>
                <a:latin typeface="HelveticaNeue LT 45 Light" pitchFamily="34" charset="0"/>
                <a:ea typeface="+mn-ea"/>
                <a:cs typeface="+mn-cs"/>
                <a:hlinkClick r:id="rId3"/>
              </a:rPr>
              <a:t>LSEG@sportengland.org</a:t>
            </a:r>
            <a:r>
              <a:rPr lang="en-GB" sz="1200" kern="1200" dirty="0" smtClean="0">
                <a:solidFill>
                  <a:schemeClr val="tx1"/>
                </a:solidFill>
                <a:effectLst/>
                <a:latin typeface="HelveticaNeue LT 45 Light" pitchFamily="34" charset="0"/>
                <a:ea typeface="+mn-ea"/>
                <a:cs typeface="+mn-cs"/>
              </a:rPr>
              <a:t> if you have a question or query</a:t>
            </a:r>
          </a:p>
          <a:p>
            <a:pPr marL="171450" lvl="0" indent="-171450">
              <a:buFont typeface="Arial" panose="020B0604020202020204" pitchFamily="34" charset="0"/>
              <a:buChar char="•"/>
            </a:pPr>
            <a:r>
              <a:rPr lang="en-GB" sz="1200" kern="1200" dirty="0" smtClean="0">
                <a:solidFill>
                  <a:schemeClr val="tx1"/>
                </a:solidFill>
                <a:effectLst/>
                <a:latin typeface="HelveticaNeue LT 45 Light" pitchFamily="34" charset="0"/>
                <a:ea typeface="+mn-ea"/>
                <a:cs typeface="+mn-cs"/>
              </a:rPr>
              <a:t>Accessing the Sport England website for more information – </a:t>
            </a:r>
            <a:r>
              <a:rPr lang="en-GB" sz="1200" i="1" kern="1200" dirty="0" smtClean="0">
                <a:solidFill>
                  <a:schemeClr val="tx1"/>
                </a:solidFill>
                <a:effectLst/>
                <a:latin typeface="HelveticaNeue LT 45 Light" pitchFamily="34" charset="0"/>
                <a:ea typeface="+mn-ea"/>
                <a:cs typeface="+mn-cs"/>
              </a:rPr>
              <a:t>(sportengland.org/</a:t>
            </a:r>
            <a:r>
              <a:rPr lang="en-GB" sz="1200" i="1" kern="1200" dirty="0" err="1" smtClean="0">
                <a:solidFill>
                  <a:schemeClr val="tx1"/>
                </a:solidFill>
                <a:effectLst/>
                <a:latin typeface="HelveticaNeue LT 45 Light" pitchFamily="34" charset="0"/>
                <a:ea typeface="+mn-ea"/>
                <a:cs typeface="+mn-cs"/>
              </a:rPr>
              <a:t>economicdisadvantage</a:t>
            </a:r>
            <a:r>
              <a:rPr lang="en-GB" sz="1200" i="1" kern="1200" dirty="0" smtClean="0">
                <a:solidFill>
                  <a:schemeClr val="tx1"/>
                </a:solidFill>
                <a:effectLst/>
                <a:latin typeface="HelveticaNeue LT 45 Light" pitchFamily="34" charset="0"/>
                <a:ea typeface="+mn-ea"/>
                <a:cs typeface="+mn-cs"/>
              </a:rPr>
              <a:t>)</a:t>
            </a:r>
          </a:p>
          <a:p>
            <a:pPr marL="171450" lvl="0" indent="-171450">
              <a:buFont typeface="Arial" panose="020B0604020202020204" pitchFamily="34" charset="0"/>
              <a:buChar char="•"/>
            </a:pPr>
            <a:r>
              <a:rPr lang="en-GB" sz="1200" kern="1200" dirty="0" smtClean="0">
                <a:solidFill>
                  <a:schemeClr val="tx1"/>
                </a:solidFill>
                <a:effectLst/>
                <a:latin typeface="HelveticaNeue LT 45 Light" pitchFamily="34" charset="0"/>
                <a:ea typeface="+mn-ea"/>
                <a:cs typeface="+mn-cs"/>
              </a:rPr>
              <a:t>If you are a Sported member, you can contact your Regional Manager. Visit </a:t>
            </a:r>
            <a:r>
              <a:rPr lang="en-GB" sz="1200" u="sng" kern="1200" dirty="0" smtClean="0">
                <a:solidFill>
                  <a:schemeClr val="tx1"/>
                </a:solidFill>
                <a:effectLst/>
                <a:latin typeface="HelveticaNeue LT 45 Light" pitchFamily="34" charset="0"/>
                <a:ea typeface="+mn-ea"/>
                <a:cs typeface="+mn-cs"/>
                <a:hlinkClick r:id="rId4"/>
              </a:rPr>
              <a:t>https://sported.org.uk/meet-the-team/</a:t>
            </a:r>
            <a:r>
              <a:rPr lang="en-GB" sz="1200" kern="1200" dirty="0" smtClean="0">
                <a:solidFill>
                  <a:schemeClr val="tx1"/>
                </a:solidFill>
                <a:effectLst/>
                <a:latin typeface="HelveticaNeue LT 45 Light" pitchFamily="34" charset="0"/>
                <a:ea typeface="+mn-ea"/>
                <a:cs typeface="+mn-cs"/>
              </a:rPr>
              <a:t> </a:t>
            </a:r>
          </a:p>
          <a:p>
            <a:pPr marL="171450" lvl="0" indent="-171450">
              <a:buFont typeface="Arial" panose="020B0604020202020204" pitchFamily="34" charset="0"/>
              <a:buChar char="•"/>
            </a:pPr>
            <a:r>
              <a:rPr lang="en-GB" sz="1200" i="1" kern="1200" dirty="0" smtClean="0">
                <a:solidFill>
                  <a:schemeClr val="tx1"/>
                </a:solidFill>
                <a:effectLst/>
                <a:latin typeface="HelveticaNeue LT 45 Light" pitchFamily="34" charset="0"/>
                <a:ea typeface="+mn-ea"/>
                <a:cs typeface="+mn-cs"/>
              </a:rPr>
              <a:t>If you are a </a:t>
            </a:r>
            <a:r>
              <a:rPr lang="en-GB" sz="1200" i="1" kern="1200" dirty="0" err="1" smtClean="0">
                <a:solidFill>
                  <a:schemeClr val="tx1"/>
                </a:solidFill>
                <a:effectLst/>
                <a:latin typeface="HelveticaNeue LT 45 Light" pitchFamily="34" charset="0"/>
                <a:ea typeface="+mn-ea"/>
                <a:cs typeface="+mn-cs"/>
              </a:rPr>
              <a:t>Streetgames</a:t>
            </a:r>
            <a:r>
              <a:rPr lang="en-GB" sz="1200" i="1" kern="1200" dirty="0" smtClean="0">
                <a:solidFill>
                  <a:schemeClr val="tx1"/>
                </a:solidFill>
                <a:effectLst/>
                <a:latin typeface="HelveticaNeue LT 45 Light" pitchFamily="34" charset="0"/>
                <a:ea typeface="+mn-ea"/>
                <a:cs typeface="+mn-cs"/>
              </a:rPr>
              <a:t> network member, you can contact your Doorstep Sport Adviser or Regional network coordinator </a:t>
            </a:r>
            <a:r>
              <a:rPr lang="en-GB" sz="1200" i="1" u="sng" kern="1200" dirty="0" smtClean="0">
                <a:solidFill>
                  <a:schemeClr val="tx1"/>
                </a:solidFill>
                <a:effectLst/>
                <a:latin typeface="HelveticaNeue LT 45 Light" pitchFamily="34" charset="0"/>
                <a:ea typeface="+mn-ea"/>
                <a:cs typeface="+mn-cs"/>
                <a:hlinkClick r:id="rId5"/>
              </a:rPr>
              <a:t>www.streetgames.org/contact-us</a:t>
            </a:r>
            <a:r>
              <a:rPr lang="en-GB" sz="1200" i="1" kern="1200" dirty="0" smtClean="0">
                <a:solidFill>
                  <a:schemeClr val="tx1"/>
                </a:solidFill>
                <a:effectLst/>
                <a:latin typeface="HelveticaNeue LT 45 Light" pitchFamily="34" charset="0"/>
                <a:ea typeface="+mn-ea"/>
                <a:cs typeface="+mn-cs"/>
              </a:rPr>
              <a:t> </a:t>
            </a:r>
            <a:endParaRPr lang="en-GB" sz="1200" i="0" kern="1200" dirty="0" smtClean="0">
              <a:solidFill>
                <a:schemeClr val="tx1"/>
              </a:solidFill>
              <a:effectLst/>
              <a:latin typeface="HelveticaNeue LT 45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HelveticaNeue LT 45 Light" pitchFamily="34" charset="0"/>
                <a:ea typeface="+mn-ea"/>
                <a:cs typeface="+mn-cs"/>
              </a:rPr>
              <a:t>There</a:t>
            </a:r>
            <a:r>
              <a:rPr lang="en-GB" sz="1200" i="0" kern="1200" baseline="0" dirty="0" smtClean="0">
                <a:solidFill>
                  <a:schemeClr val="tx1"/>
                </a:solidFill>
                <a:effectLst/>
                <a:latin typeface="HelveticaNeue LT 45 Light" pitchFamily="34" charset="0"/>
                <a:ea typeface="+mn-ea"/>
                <a:cs typeface="+mn-cs"/>
              </a:rPr>
              <a:t> are also a series of six funding clinics running in </a:t>
            </a:r>
            <a:r>
              <a:rPr lang="en-GB" sz="1200" dirty="0" err="1" smtClean="0"/>
              <a:t>Middlesborough</a:t>
            </a:r>
            <a:r>
              <a:rPr lang="en-GB" sz="1200" dirty="0" smtClean="0"/>
              <a:t>, Sheffield, Wolverhampton, Manchester, Newcastle and Ealing,</a:t>
            </a:r>
            <a:r>
              <a:rPr lang="en-GB" sz="1200" baseline="0" dirty="0" smtClean="0"/>
              <a:t> so if these are convenient for you to get to you can </a:t>
            </a:r>
            <a:r>
              <a:rPr lang="en-GB" sz="1200" kern="1200" baseline="0" dirty="0" smtClean="0">
                <a:solidFill>
                  <a:schemeClr val="tx1"/>
                </a:solidFill>
                <a:effectLst/>
                <a:latin typeface="HelveticaNeue LT 45 Light" pitchFamily="34" charset="0"/>
                <a:ea typeface="+mn-ea"/>
                <a:cs typeface="+mn-cs"/>
              </a:rPr>
              <a:t>t</a:t>
            </a:r>
            <a:r>
              <a:rPr lang="en-GB" sz="1200" kern="1200" dirty="0" smtClean="0">
                <a:solidFill>
                  <a:schemeClr val="tx1"/>
                </a:solidFill>
                <a:effectLst/>
                <a:latin typeface="HelveticaNeue LT 45 Light" pitchFamily="34" charset="0"/>
                <a:ea typeface="+mn-ea"/>
                <a:cs typeface="+mn-cs"/>
              </a:rPr>
              <a:t>alking to us face to face by booking to come along. The six locations have been based on insight into lower socio-economic groups and inactivity levels.</a:t>
            </a:r>
            <a:r>
              <a:rPr lang="en-GB" sz="1200" kern="1200" baseline="0" dirty="0" smtClean="0">
                <a:solidFill>
                  <a:schemeClr val="tx1"/>
                </a:solidFill>
                <a:effectLst/>
                <a:latin typeface="HelveticaNeue LT 45 Light" pitchFamily="34" charset="0"/>
                <a:ea typeface="+mn-ea"/>
                <a:cs typeface="+mn-cs"/>
              </a:rPr>
              <a:t> For further details and to book, you can use the </a:t>
            </a:r>
            <a:r>
              <a:rPr lang="en-GB" sz="1200" kern="1200" dirty="0" smtClean="0">
                <a:solidFill>
                  <a:schemeClr val="tx1"/>
                </a:solidFill>
                <a:effectLst/>
                <a:latin typeface="HelveticaNeue LT 45 Light" pitchFamily="34" charset="0"/>
                <a:ea typeface="+mn-ea"/>
                <a:cs typeface="+mn-cs"/>
              </a:rPr>
              <a:t>sport </a:t>
            </a:r>
            <a:r>
              <a:rPr lang="en-GB" sz="1200" kern="1200" dirty="0" err="1" smtClean="0">
                <a:solidFill>
                  <a:schemeClr val="tx1"/>
                </a:solidFill>
                <a:effectLst/>
                <a:latin typeface="HelveticaNeue LT 45 Light" pitchFamily="34" charset="0"/>
                <a:ea typeface="+mn-ea"/>
                <a:cs typeface="+mn-cs"/>
              </a:rPr>
              <a:t>england</a:t>
            </a:r>
            <a:r>
              <a:rPr lang="en-GB" sz="1200" kern="1200" dirty="0" smtClean="0">
                <a:solidFill>
                  <a:schemeClr val="tx1"/>
                </a:solidFill>
                <a:effectLst/>
                <a:latin typeface="HelveticaNeue LT 45 Light" pitchFamily="34" charset="0"/>
                <a:ea typeface="+mn-ea"/>
                <a:cs typeface="+mn-cs"/>
              </a:rPr>
              <a:t> link.</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13</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14</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So, the Sport England Tackling Inactivity and Economic Disadvantage Fund is a £3 million pound National Lottery fund focusing specifically on people in lower socio-economic groups - and I’ll talk a little bit more about what that actually means in a minute! This fund is about more than getting people active; it’s about using sport and physical activity to improve lives and communities. </a:t>
            </a:r>
          </a:p>
          <a:p>
            <a:r>
              <a:rPr lang="en-GB" sz="1200" kern="1200" dirty="0" smtClean="0">
                <a:solidFill>
                  <a:schemeClr val="tx1"/>
                </a:solidFill>
                <a:effectLst/>
                <a:latin typeface="HelveticaNeue LT 45 Light" pitchFamily="34" charset="0"/>
                <a:ea typeface="+mn-ea"/>
                <a:cs typeface="+mn-cs"/>
              </a:rPr>
              <a:t>Sport England wants the right organisations to apply for and access this funding, particularly those that work with inactive and disadvantaged groups. They are looking for applications from partners who engage with these groups and can help change their lives for the better.  </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2</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Hopefully by the end of this webinar you will understand:</a:t>
            </a:r>
          </a:p>
          <a:p>
            <a:pPr lvl="0"/>
            <a:r>
              <a:rPr lang="en-GB" sz="1200" kern="1200" dirty="0" smtClean="0">
                <a:solidFill>
                  <a:schemeClr val="tx1"/>
                </a:solidFill>
                <a:effectLst/>
                <a:latin typeface="HelveticaNeue LT 45 Light" pitchFamily="34" charset="0"/>
                <a:ea typeface="+mn-ea"/>
                <a:cs typeface="+mn-cs"/>
              </a:rPr>
              <a:t>-if your project or activities are right for this fund and are targeting the right type of people </a:t>
            </a:r>
          </a:p>
          <a:p>
            <a:pPr lvl="0"/>
            <a:r>
              <a:rPr lang="en-GB" sz="1200" kern="1200" dirty="0" smtClean="0">
                <a:solidFill>
                  <a:schemeClr val="tx1"/>
                </a:solidFill>
                <a:effectLst/>
                <a:latin typeface="HelveticaNeue LT 45 Light" pitchFamily="34" charset="0"/>
                <a:ea typeface="+mn-ea"/>
                <a:cs typeface="+mn-cs"/>
              </a:rPr>
              <a:t>-the most important requirements of the fund </a:t>
            </a:r>
          </a:p>
          <a:p>
            <a:pPr lvl="0"/>
            <a:r>
              <a:rPr lang="en-GB" sz="1200" kern="1200" dirty="0" smtClean="0">
                <a:solidFill>
                  <a:schemeClr val="tx1"/>
                </a:solidFill>
                <a:effectLst/>
                <a:latin typeface="HelveticaNeue LT 45 Light" pitchFamily="34" charset="0"/>
                <a:ea typeface="+mn-ea"/>
                <a:cs typeface="+mn-cs"/>
              </a:rPr>
              <a:t>-whether or not your organisation is eligible to apply</a:t>
            </a:r>
          </a:p>
          <a:p>
            <a:pPr lvl="0"/>
            <a:r>
              <a:rPr lang="en-GB" sz="1200" kern="1200" dirty="0" smtClean="0">
                <a:solidFill>
                  <a:schemeClr val="tx1"/>
                </a:solidFill>
                <a:effectLst/>
                <a:latin typeface="HelveticaNeue LT 45 Light" pitchFamily="34" charset="0"/>
                <a:ea typeface="+mn-ea"/>
                <a:cs typeface="+mn-cs"/>
              </a:rPr>
              <a:t>-the different amount of funding that you can apply for</a:t>
            </a:r>
          </a:p>
          <a:p>
            <a:pPr lvl="0"/>
            <a:r>
              <a:rPr lang="en-GB" sz="1200" kern="1200" dirty="0" smtClean="0">
                <a:solidFill>
                  <a:schemeClr val="tx1"/>
                </a:solidFill>
                <a:effectLst/>
                <a:latin typeface="HelveticaNeue LT 45 Light" pitchFamily="34" charset="0"/>
                <a:ea typeface="+mn-ea"/>
                <a:cs typeface="+mn-cs"/>
              </a:rPr>
              <a:t>-timescales and deadlines</a:t>
            </a:r>
          </a:p>
          <a:p>
            <a:pPr lvl="0"/>
            <a:r>
              <a:rPr lang="en-GB" sz="1200" kern="1200" dirty="0" smtClean="0">
                <a:solidFill>
                  <a:schemeClr val="tx1"/>
                </a:solidFill>
                <a:effectLst/>
                <a:latin typeface="HelveticaNeue LT 45 Light" pitchFamily="34" charset="0"/>
                <a:ea typeface="+mn-ea"/>
                <a:cs typeface="+mn-cs"/>
              </a:rPr>
              <a:t>-how to apply </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Now, I must  let you know that the competition for this fund is likely to be extremely high, and I know that applying for funding is very time consuming. I therefore really want to encourage you to watch this video but also to read the prospectus carefully, to really consider if this fund is for you!</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3</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Firstly, I want you to think about if your project is right for this fund, and if you are delivering to the right types of people. So, what sessions are you planning to run? Who will attend your sessions? What are you aiming to achieve?</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Sport England want applications from groups using sport and physical activity to engage lower socio-economic groups. Every organisation receiving investment through this fund will need to show how their project will result in more people from lower socio-economic groups becoming active and staying active. </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We know sport and physical activity can be extremely powerful in supporting positive social change for communities and individuals, and Sport England are particularly interested in projects that will address one or more of the following issues:</a:t>
            </a:r>
          </a:p>
          <a:p>
            <a:pPr lvl="0"/>
            <a:r>
              <a:rPr lang="en-GB" sz="1200" kern="1200" dirty="0" smtClean="0">
                <a:solidFill>
                  <a:schemeClr val="tx1"/>
                </a:solidFill>
                <a:effectLst/>
                <a:latin typeface="HelveticaNeue LT 45 Light" pitchFamily="34" charset="0"/>
                <a:ea typeface="+mn-ea"/>
                <a:cs typeface="+mn-cs"/>
              </a:rPr>
              <a:t>Improving mental health or wellbeing</a:t>
            </a:r>
          </a:p>
          <a:p>
            <a:pPr lvl="0"/>
            <a:r>
              <a:rPr lang="en-GB" sz="1200" kern="1200" dirty="0" smtClean="0">
                <a:solidFill>
                  <a:schemeClr val="tx1"/>
                </a:solidFill>
                <a:effectLst/>
                <a:latin typeface="HelveticaNeue LT 45 Light" pitchFamily="34" charset="0"/>
                <a:ea typeface="+mn-ea"/>
                <a:cs typeface="+mn-cs"/>
              </a:rPr>
              <a:t>Improving life within a particular community, perhaps by tackling social isolation, or building social trust</a:t>
            </a:r>
          </a:p>
          <a:p>
            <a:pPr lvl="0"/>
            <a:r>
              <a:rPr lang="en-GB" sz="1200" kern="1200" dirty="0" smtClean="0">
                <a:solidFill>
                  <a:schemeClr val="tx1"/>
                </a:solidFill>
                <a:effectLst/>
                <a:latin typeface="HelveticaNeue LT 45 Light" pitchFamily="34" charset="0"/>
                <a:ea typeface="+mn-ea"/>
                <a:cs typeface="+mn-cs"/>
              </a:rPr>
              <a:t>Improving the life chances of the individuals you will be working with, for example making them more in control of their lives, or making big changes such as tackling substance abuse </a:t>
            </a:r>
          </a:p>
          <a:p>
            <a:pPr lvl="0"/>
            <a:r>
              <a:rPr lang="en-GB" sz="1200" kern="1200" dirty="0" smtClean="0">
                <a:solidFill>
                  <a:schemeClr val="tx1"/>
                </a:solidFill>
                <a:effectLst/>
                <a:latin typeface="HelveticaNeue LT 45 Light" pitchFamily="34" charset="0"/>
                <a:ea typeface="+mn-ea"/>
                <a:cs typeface="+mn-cs"/>
              </a:rPr>
              <a:t>Reducing crime or the threat of crime in particular areas</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4</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So, let’s look at how Sport England defines lower socio-economic groups and inactive people: </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People within the lower socio-economic groups are ordinary people and families who sometimes struggle to make ends meet. This includes those who are employed in ‘semi-routine’ jobs, like shop assistants, hairdressers and bus drivers; people in ‘routine’ jobs, like waiters, cleaners and building labourers.  It also includes people who are long-term unemployed or have never been employed. </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Sport England define inactive people as people that do less than 30 minutes of physical activity or sport each week. And by physical activity we mean the sort of thing that makes them feel a little out of breath or have a higher heart rate.  </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Applications are invited from groups or organisations who really understand these types of people. These will be organisations who have strong relationships and track records of working with lower socio-economic groups and inactive individuals, and recognise the benefits of being active. So you may provide sport now, or you may have never used sport or physical activity as a method of engagement before and that is fine. You don’t have to be a sports organisation - the understanding of lower socio-economic individuals and communities is what is important!</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5</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Now I am going to talk about who can apply to this fund. Are you eligible? </a:t>
            </a:r>
          </a:p>
          <a:p>
            <a:r>
              <a:rPr lang="en-GB" sz="1200" kern="1200" dirty="0" smtClean="0">
                <a:solidFill>
                  <a:schemeClr val="tx1"/>
                </a:solidFill>
                <a:effectLst/>
                <a:latin typeface="HelveticaNeue LT 45 Light" pitchFamily="34" charset="0"/>
                <a:ea typeface="+mn-ea"/>
                <a:cs typeface="+mn-cs"/>
              </a:rPr>
              <a:t>In terms of the type of organisation</a:t>
            </a:r>
            <a:r>
              <a:rPr lang="en-GB" sz="1200" kern="1200" baseline="0" dirty="0" smtClean="0">
                <a:solidFill>
                  <a:schemeClr val="tx1"/>
                </a:solidFill>
                <a:effectLst/>
                <a:latin typeface="HelveticaNeue LT 45 Light" pitchFamily="34" charset="0"/>
                <a:ea typeface="+mn-ea"/>
                <a:cs typeface="+mn-cs"/>
              </a:rPr>
              <a:t> that can apply. </a:t>
            </a:r>
            <a:r>
              <a:rPr lang="en-GB" sz="1200" kern="1200" dirty="0" smtClean="0">
                <a:solidFill>
                  <a:schemeClr val="tx1"/>
                </a:solidFill>
                <a:effectLst/>
                <a:latin typeface="HelveticaNeue LT 45 Light" pitchFamily="34" charset="0"/>
                <a:ea typeface="+mn-ea"/>
                <a:cs typeface="+mn-cs"/>
              </a:rPr>
              <a:t>There are various types of organisations that can apply for Sport England funding</a:t>
            </a:r>
            <a:r>
              <a:rPr lang="en-GB" sz="1200" kern="1200" baseline="0" dirty="0" smtClean="0">
                <a:solidFill>
                  <a:schemeClr val="tx1"/>
                </a:solidFill>
                <a:effectLst/>
                <a:latin typeface="HelveticaNeue LT 45 Light" pitchFamily="34" charset="0"/>
                <a:ea typeface="+mn-ea"/>
                <a:cs typeface="+mn-cs"/>
              </a:rPr>
              <a:t> and a </a:t>
            </a:r>
            <a:r>
              <a:rPr lang="en-GB" sz="1200" kern="1200" dirty="0" smtClean="0">
                <a:solidFill>
                  <a:schemeClr val="tx1"/>
                </a:solidFill>
                <a:effectLst/>
                <a:latin typeface="HelveticaNeue LT 45 Light" pitchFamily="34" charset="0"/>
                <a:ea typeface="+mn-ea"/>
                <a:cs typeface="+mn-cs"/>
              </a:rPr>
              <a:t>full list can be found following</a:t>
            </a:r>
            <a:r>
              <a:rPr lang="en-GB" sz="1200" kern="1200" baseline="0" dirty="0" smtClean="0">
                <a:solidFill>
                  <a:schemeClr val="tx1"/>
                </a:solidFill>
                <a:effectLst/>
                <a:latin typeface="HelveticaNeue LT 45 Light" pitchFamily="34" charset="0"/>
                <a:ea typeface="+mn-ea"/>
                <a:cs typeface="+mn-cs"/>
              </a:rPr>
              <a:t> this link to the funding </a:t>
            </a:r>
            <a:r>
              <a:rPr lang="en-GB" sz="1200" kern="1200" baseline="0" dirty="0" err="1" smtClean="0">
                <a:solidFill>
                  <a:schemeClr val="tx1"/>
                </a:solidFill>
                <a:effectLst/>
                <a:latin typeface="HelveticaNeue LT 45 Light" pitchFamily="34" charset="0"/>
                <a:ea typeface="+mn-ea"/>
                <a:cs typeface="+mn-cs"/>
              </a:rPr>
              <a:t>faqs</a:t>
            </a:r>
            <a:r>
              <a:rPr lang="en-GB" sz="1200" kern="1200" baseline="0" dirty="0" smtClean="0">
                <a:solidFill>
                  <a:schemeClr val="tx1"/>
                </a:solidFill>
                <a:effectLst/>
                <a:latin typeface="HelveticaNeue LT 45 Light" pitchFamily="34" charset="0"/>
                <a:ea typeface="+mn-ea"/>
                <a:cs typeface="+mn-cs"/>
              </a:rPr>
              <a:t> so please check your organisation is on this list.</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Sport England want to reach new audiences and work in partnership with new organisations that they have not worked with before. But this is not compulsory, so if you have received Sport England funding before you are still eligible to apply. </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You do not have to be a sports organisation to apply. The key is understanding the benefits of being active and having strong relationships with individuals from disadvantaged groups in local communities, even if you have never have used sport or physical activity before.</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6</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HelveticaNeue LT 45 Light" pitchFamily="34" charset="0"/>
                <a:ea typeface="+mn-ea"/>
                <a:cs typeface="+mn-cs"/>
              </a:rPr>
              <a:t>So, if you have watched this video so far and decided that yes, your organisation is eligible to apply for the Tackling Inactivity fund and yes, you are targeting the right types of people. The next questions are – How much do you need to run your project? How much can you apply for?</a:t>
            </a:r>
          </a:p>
          <a:p>
            <a:endParaRPr lang="en-GB" dirty="0" smtClean="0"/>
          </a:p>
          <a:p>
            <a:r>
              <a:rPr lang="en-GB" sz="1200" kern="1200" dirty="0" smtClean="0">
                <a:solidFill>
                  <a:schemeClr val="tx1"/>
                </a:solidFill>
                <a:effectLst/>
                <a:latin typeface="HelveticaNeue LT 45 Light" pitchFamily="34" charset="0"/>
                <a:ea typeface="+mn-ea"/>
                <a:cs typeface="+mn-cs"/>
              </a:rPr>
              <a:t>The fund has three options depending on the amount of funding you are seeking:</a:t>
            </a:r>
          </a:p>
          <a:p>
            <a:pPr lvl="0"/>
            <a:r>
              <a:rPr lang="en-GB" sz="1200" b="1" kern="1200" dirty="0" smtClean="0">
                <a:solidFill>
                  <a:schemeClr val="tx1"/>
                </a:solidFill>
                <a:effectLst/>
                <a:latin typeface="HelveticaNeue LT 45 Light" pitchFamily="34" charset="0"/>
                <a:ea typeface="+mn-ea"/>
                <a:cs typeface="+mn-cs"/>
              </a:rPr>
              <a:t>Option A</a:t>
            </a:r>
            <a:r>
              <a:rPr lang="en-GB" sz="1200" kern="1200" dirty="0" smtClean="0">
                <a:solidFill>
                  <a:schemeClr val="tx1"/>
                </a:solidFill>
                <a:effectLst/>
                <a:latin typeface="HelveticaNeue LT 45 Light" pitchFamily="34" charset="0"/>
                <a:ea typeface="+mn-ea"/>
                <a:cs typeface="+mn-cs"/>
              </a:rPr>
              <a:t>: £2m will support larger projects from £25,000 up to a maximum of £500,000. This part of the fund will support projects aimed at   </a:t>
            </a:r>
            <a:r>
              <a:rPr lang="en-GB" sz="1200" b="1" kern="1200" dirty="0" smtClean="0">
                <a:solidFill>
                  <a:schemeClr val="tx1"/>
                </a:solidFill>
                <a:effectLst/>
                <a:latin typeface="HelveticaNeue LT 45 Light" pitchFamily="34" charset="0"/>
                <a:ea typeface="+mn-ea"/>
                <a:cs typeface="+mn-cs"/>
              </a:rPr>
              <a:t>inactive people who are in employment</a:t>
            </a:r>
            <a:r>
              <a:rPr lang="en-GB" sz="1200" kern="1200" dirty="0" smtClean="0">
                <a:solidFill>
                  <a:schemeClr val="tx1"/>
                </a:solidFill>
                <a:effectLst/>
                <a:latin typeface="HelveticaNeue LT 45 Light" pitchFamily="34" charset="0"/>
                <a:ea typeface="+mn-ea"/>
                <a:cs typeface="+mn-cs"/>
              </a:rPr>
              <a:t>.  They will be ordinary people and families who sometimes, or often, struggle to make ends meet. They can find it hard to build physical activity into their lives, or feel being active isn’t for them.  </a:t>
            </a:r>
          </a:p>
          <a:p>
            <a:pPr lvl="0"/>
            <a:r>
              <a:rPr lang="en-GB" sz="1200" b="1" kern="1200" dirty="0" smtClean="0">
                <a:solidFill>
                  <a:schemeClr val="tx1"/>
                </a:solidFill>
                <a:effectLst/>
                <a:latin typeface="HelveticaNeue LT 45 Light" pitchFamily="34" charset="0"/>
                <a:ea typeface="+mn-ea"/>
                <a:cs typeface="+mn-cs"/>
              </a:rPr>
              <a:t>Option B</a:t>
            </a:r>
            <a:r>
              <a:rPr lang="en-GB" sz="1200" kern="1200" dirty="0" smtClean="0">
                <a:solidFill>
                  <a:schemeClr val="tx1"/>
                </a:solidFill>
                <a:effectLst/>
                <a:latin typeface="HelveticaNeue LT 45 Light" pitchFamily="34" charset="0"/>
                <a:ea typeface="+mn-ea"/>
                <a:cs typeface="+mn-cs"/>
              </a:rPr>
              <a:t>: £1m will support projects between £25,000 and £100,000.  This will focus on projects aimed at   </a:t>
            </a:r>
            <a:r>
              <a:rPr lang="en-GB" sz="1200" b="1" kern="1200" dirty="0" smtClean="0">
                <a:solidFill>
                  <a:schemeClr val="tx1"/>
                </a:solidFill>
                <a:effectLst/>
                <a:latin typeface="HelveticaNeue LT 45 Light" pitchFamily="34" charset="0"/>
                <a:ea typeface="+mn-ea"/>
                <a:cs typeface="+mn-cs"/>
              </a:rPr>
              <a:t>inactive people who are far less likely to have a steady income, or any income at all</a:t>
            </a:r>
            <a:r>
              <a:rPr lang="en-GB" sz="1200" kern="1200" dirty="0" smtClean="0">
                <a:solidFill>
                  <a:schemeClr val="tx1"/>
                </a:solidFill>
                <a:effectLst/>
                <a:latin typeface="HelveticaNeue LT 45 Light" pitchFamily="34" charset="0"/>
                <a:ea typeface="+mn-ea"/>
                <a:cs typeface="+mn-cs"/>
              </a:rPr>
              <a:t>, and face more extreme disadvantage. They may also be facing other challenges, such as being at risk of offending or dealing with substance misuse.</a:t>
            </a:r>
          </a:p>
          <a:p>
            <a:pPr lvl="0"/>
            <a:r>
              <a:rPr lang="en-GB" sz="1200" b="1" kern="1200" dirty="0" smtClean="0">
                <a:solidFill>
                  <a:schemeClr val="tx1"/>
                </a:solidFill>
                <a:effectLst/>
                <a:latin typeface="HelveticaNeue LT 45 Light" pitchFamily="34" charset="0"/>
                <a:ea typeface="+mn-ea"/>
                <a:cs typeface="+mn-cs"/>
              </a:rPr>
              <a:t>Option C</a:t>
            </a:r>
            <a:r>
              <a:rPr lang="en-GB" sz="1200" kern="1200" dirty="0" smtClean="0">
                <a:solidFill>
                  <a:schemeClr val="tx1"/>
                </a:solidFill>
                <a:effectLst/>
                <a:latin typeface="HelveticaNeue LT 45 Light" pitchFamily="34" charset="0"/>
                <a:ea typeface="+mn-ea"/>
                <a:cs typeface="+mn-cs"/>
              </a:rPr>
              <a:t>: We know that sometimes small amounts of money, especially for smaller local groups, can make a big difference, so 5% of the total fund (£150,000) will be used to fund smaller awards between £1,000 and £10,000. This can be used to support either of the two groups of people that I have just described.</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7</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Moving on to the key dates and timescales for the fund:</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The fund launched on 6</a:t>
            </a:r>
            <a:r>
              <a:rPr lang="en-GB" sz="1200" kern="1200" baseline="30000" dirty="0" smtClean="0">
                <a:solidFill>
                  <a:schemeClr val="tx1"/>
                </a:solidFill>
                <a:effectLst/>
                <a:latin typeface="HelveticaNeue LT 45 Light" pitchFamily="34" charset="0"/>
                <a:ea typeface="+mn-ea"/>
                <a:cs typeface="+mn-cs"/>
              </a:rPr>
              <a:t>th</a:t>
            </a:r>
            <a:r>
              <a:rPr lang="en-GB" sz="1200" kern="1200" dirty="0" smtClean="0">
                <a:solidFill>
                  <a:schemeClr val="tx1"/>
                </a:solidFill>
                <a:effectLst/>
                <a:latin typeface="HelveticaNeue LT 45 Light" pitchFamily="34" charset="0"/>
                <a:ea typeface="+mn-ea"/>
                <a:cs typeface="+mn-cs"/>
              </a:rPr>
              <a:t> September 2017.</a:t>
            </a:r>
          </a:p>
          <a:p>
            <a:r>
              <a:rPr lang="en-GB" sz="1200" kern="1200" dirty="0" smtClean="0">
                <a:solidFill>
                  <a:schemeClr val="tx1"/>
                </a:solidFill>
                <a:effectLst/>
                <a:latin typeface="HelveticaNeue LT 45 Light" pitchFamily="34" charset="0"/>
                <a:ea typeface="+mn-ea"/>
                <a:cs typeface="+mn-cs"/>
              </a:rPr>
              <a:t> </a:t>
            </a:r>
          </a:p>
          <a:p>
            <a:r>
              <a:rPr lang="en-GB" sz="1200" kern="1200" dirty="0" smtClean="0">
                <a:solidFill>
                  <a:schemeClr val="tx1"/>
                </a:solidFill>
                <a:effectLst/>
                <a:latin typeface="HelveticaNeue LT 45 Light" pitchFamily="34" charset="0"/>
                <a:ea typeface="+mn-ea"/>
                <a:cs typeface="+mn-cs"/>
              </a:rPr>
              <a:t>The deadline for submission of small award applications (1-10k) and expressions of interest for large award applications (25k plus) - and I’ll talk about the difference between these two in a minute, is 6</a:t>
            </a:r>
            <a:r>
              <a:rPr lang="en-GB" sz="1200" kern="1200" baseline="30000" dirty="0" smtClean="0">
                <a:solidFill>
                  <a:schemeClr val="tx1"/>
                </a:solidFill>
                <a:effectLst/>
                <a:latin typeface="HelveticaNeue LT 45 Light" pitchFamily="34" charset="0"/>
                <a:ea typeface="+mn-ea"/>
                <a:cs typeface="+mn-cs"/>
              </a:rPr>
              <a:t>th</a:t>
            </a:r>
            <a:r>
              <a:rPr lang="en-GB" sz="1200" kern="1200" dirty="0" smtClean="0">
                <a:solidFill>
                  <a:schemeClr val="tx1"/>
                </a:solidFill>
                <a:effectLst/>
                <a:latin typeface="HelveticaNeue LT 45 Light" pitchFamily="34" charset="0"/>
                <a:ea typeface="+mn-ea"/>
                <a:cs typeface="+mn-cs"/>
              </a:rPr>
              <a:t> November 2017 at 5pm so that is the first deadline you need to work towards.</a:t>
            </a:r>
          </a:p>
          <a:p>
            <a:r>
              <a:rPr lang="en-GB" dirty="0" smtClean="0">
                <a:effectLst/>
              </a:rPr>
              <a:t> </a:t>
            </a:r>
          </a:p>
          <a:p>
            <a:r>
              <a:rPr lang="en-GB" dirty="0" smtClean="0">
                <a:effectLst/>
              </a:rPr>
              <a:t>In early January 2018, decisions will be communicated to small award applicants and large award applicants will be invited to proceed to Stage 2 and develop their expression of interest into a full application. So that’s the difference between the expression of interest and the application, it depends on what size of award you are applying for.</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8</a:t>
            </a:fld>
            <a:endParaRPr lang="en-GB"/>
          </a:p>
        </p:txBody>
      </p:sp>
    </p:spTree>
    <p:extLst>
      <p:ext uri="{BB962C8B-B14F-4D97-AF65-F5344CB8AC3E}">
        <p14:creationId xmlns:p14="http://schemas.microsoft.com/office/powerpoint/2010/main" val="68014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HelveticaNeue LT 45 Light" pitchFamily="34" charset="0"/>
                <a:ea typeface="+mn-ea"/>
                <a:cs typeface="+mn-cs"/>
              </a:rPr>
              <a:t>So finally, lets recap:</a:t>
            </a:r>
          </a:p>
          <a:p>
            <a:r>
              <a:rPr lang="en-US" sz="1200" b="1" kern="1200" dirty="0" smtClean="0">
                <a:solidFill>
                  <a:schemeClr val="tx1"/>
                </a:solidFill>
                <a:effectLst/>
                <a:latin typeface="HelveticaNeue LT 45 Light" pitchFamily="34" charset="0"/>
                <a:ea typeface="+mn-ea"/>
                <a:cs typeface="+mn-cs"/>
              </a:rPr>
              <a:t> </a:t>
            </a:r>
            <a:endParaRPr lang="en-GB" sz="1200" kern="1200" dirty="0" smtClean="0">
              <a:solidFill>
                <a:schemeClr val="tx1"/>
              </a:solidFill>
              <a:effectLst/>
              <a:latin typeface="HelveticaNeue LT 45 Light" pitchFamily="34" charset="0"/>
              <a:ea typeface="+mn-ea"/>
              <a:cs typeface="+mn-cs"/>
            </a:endParaRPr>
          </a:p>
          <a:p>
            <a:r>
              <a:rPr lang="en-US" sz="1200" b="1" kern="1200" dirty="0" smtClean="0">
                <a:solidFill>
                  <a:schemeClr val="tx1"/>
                </a:solidFill>
                <a:effectLst/>
                <a:latin typeface="HelveticaNeue LT 45 Light" pitchFamily="34" charset="0"/>
                <a:ea typeface="+mn-ea"/>
                <a:cs typeface="+mn-cs"/>
              </a:rPr>
              <a:t>This fund is for you, if:</a:t>
            </a:r>
            <a:endParaRPr lang="en-GB" sz="1200" kern="1200" dirty="0" smtClean="0">
              <a:solidFill>
                <a:schemeClr val="tx1"/>
              </a:solidFill>
              <a:effectLst/>
              <a:latin typeface="HelveticaNeue LT 45 Light" pitchFamily="34" charset="0"/>
              <a:ea typeface="+mn-ea"/>
              <a:cs typeface="+mn-cs"/>
            </a:endParaRPr>
          </a:p>
          <a:p>
            <a:pPr lvl="0"/>
            <a:r>
              <a:rPr lang="en-GB" sz="1200" kern="1200" dirty="0" smtClean="0">
                <a:solidFill>
                  <a:schemeClr val="tx1"/>
                </a:solidFill>
                <a:effectLst/>
                <a:latin typeface="HelveticaNeue LT 45 Light" pitchFamily="34" charset="0"/>
                <a:ea typeface="+mn-ea"/>
                <a:cs typeface="+mn-cs"/>
              </a:rPr>
              <a:t>you already work with individuals from lower socio-economic groups and recognise the benefits of being active to these groups. It doesn’t matter if you, have never used sport or physical activity before, as long as you have a clear idea about what you want to offer</a:t>
            </a:r>
          </a:p>
          <a:p>
            <a:pPr lvl="0"/>
            <a:r>
              <a:rPr lang="en-GB" sz="1200" kern="1200" dirty="0" smtClean="0">
                <a:solidFill>
                  <a:schemeClr val="tx1"/>
                </a:solidFill>
                <a:effectLst/>
                <a:latin typeface="HelveticaNeue LT 45 Light" pitchFamily="34" charset="0"/>
                <a:ea typeface="+mn-ea"/>
                <a:cs typeface="+mn-cs"/>
              </a:rPr>
              <a:t>you can show how you will target individuals who are currently doing less than 30 minutes physical activity each week</a:t>
            </a:r>
          </a:p>
          <a:p>
            <a:pPr lvl="0"/>
            <a:r>
              <a:rPr lang="en-GB" sz="1200" kern="1200" dirty="0" smtClean="0">
                <a:solidFill>
                  <a:schemeClr val="tx1"/>
                </a:solidFill>
                <a:effectLst/>
                <a:latin typeface="HelveticaNeue LT 45 Light" pitchFamily="34" charset="0"/>
                <a:ea typeface="+mn-ea"/>
                <a:cs typeface="+mn-cs"/>
              </a:rPr>
              <a:t>you have ideas about how to use physical activity to improve lives and support positive change</a:t>
            </a:r>
          </a:p>
          <a:p>
            <a:pPr lvl="0"/>
            <a:r>
              <a:rPr lang="en-GB" sz="1200" kern="1200" dirty="0" smtClean="0">
                <a:solidFill>
                  <a:schemeClr val="tx1"/>
                </a:solidFill>
                <a:effectLst/>
                <a:latin typeface="HelveticaNeue LT 45 Light" pitchFamily="34" charset="0"/>
                <a:ea typeface="+mn-ea"/>
                <a:cs typeface="+mn-cs"/>
              </a:rPr>
              <a:t>you are willing to work in partnership with others where appropriate to develop and strengthen your project.</a:t>
            </a:r>
          </a:p>
          <a:p>
            <a:endParaRPr lang="en-GB" dirty="0"/>
          </a:p>
        </p:txBody>
      </p:sp>
      <p:sp>
        <p:nvSpPr>
          <p:cNvPr id="4" name="Date Placeholder 3"/>
          <p:cNvSpPr>
            <a:spLocks noGrp="1"/>
          </p:cNvSpPr>
          <p:nvPr>
            <p:ph type="dt" idx="10"/>
          </p:nvPr>
        </p:nvSpPr>
        <p:spPr/>
        <p:txBody>
          <a:bodyPr/>
          <a:lstStyle/>
          <a:p>
            <a:pPr>
              <a:defRPr/>
            </a:pPr>
            <a:fld id="{AA028CD8-9993-4C13-8535-4B504BF4F3A1}" type="datetime3">
              <a:rPr lang="en-GB" smtClean="0"/>
              <a:pPr>
                <a:defRPr/>
              </a:pPr>
              <a:t>6 September, 2017</a:t>
            </a:fld>
            <a:endParaRPr lang="en-GB"/>
          </a:p>
        </p:txBody>
      </p:sp>
      <p:sp>
        <p:nvSpPr>
          <p:cNvPr id="5" name="Slide Number Placeholder 4"/>
          <p:cNvSpPr>
            <a:spLocks noGrp="1"/>
          </p:cNvSpPr>
          <p:nvPr>
            <p:ph type="sldNum" sz="quarter" idx="11"/>
          </p:nvPr>
        </p:nvSpPr>
        <p:spPr/>
        <p:txBody>
          <a:bodyPr/>
          <a:lstStyle/>
          <a:p>
            <a:pPr>
              <a:defRPr/>
            </a:pPr>
            <a:fld id="{813C9AC6-D79A-4C90-9150-A03BEB4D186D}" type="slidenum">
              <a:rPr lang="en-GB" smtClean="0"/>
              <a:pPr>
                <a:defRPr/>
              </a:pPr>
              <a:t>9</a:t>
            </a:fld>
            <a:endParaRPr lang="en-GB"/>
          </a:p>
        </p:txBody>
      </p:sp>
    </p:spTree>
    <p:extLst>
      <p:ext uri="{BB962C8B-B14F-4D97-AF65-F5344CB8AC3E}">
        <p14:creationId xmlns:p14="http://schemas.microsoft.com/office/powerpoint/2010/main" val="680143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8" descr="Sport En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200025"/>
            <a:ext cx="2144712"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ctrTitle"/>
          </p:nvPr>
        </p:nvSpPr>
        <p:spPr>
          <a:xfrm>
            <a:off x="685800" y="2130425"/>
            <a:ext cx="7772400" cy="1470025"/>
          </a:xfrm>
        </p:spPr>
        <p:txBody>
          <a:bodyPr anchor="b"/>
          <a:lstStyle>
            <a:lvl1pPr>
              <a:defRPr/>
            </a:lvl1pPr>
          </a:lstStyle>
          <a:p>
            <a:pPr lvl="0"/>
            <a:r>
              <a:rPr lang="en-US" noProof="0" smtClean="0"/>
              <a:t>Click to edit Master title style</a:t>
            </a:r>
            <a:endParaRPr lang="en-GB" noProof="0" dirty="0"/>
          </a:p>
        </p:txBody>
      </p:sp>
      <p:sp>
        <p:nvSpPr>
          <p:cNvPr id="4101" name="Rectangle 5"/>
          <p:cNvSpPr>
            <a:spLocks noGrp="1" noChangeArrowheads="1"/>
          </p:cNvSpPr>
          <p:nvPr>
            <p:ph type="subTitle" idx="1"/>
          </p:nvPr>
        </p:nvSpPr>
        <p:spPr>
          <a:xfrm>
            <a:off x="1258888" y="3573463"/>
            <a:ext cx="6400800" cy="1752600"/>
          </a:xfrm>
        </p:spPr>
        <p:txBody>
          <a:bodyPr/>
          <a:lstStyle>
            <a:lvl1pPr marL="0" indent="0">
              <a:buFontTx/>
              <a:buNone/>
              <a:defRPr/>
            </a:lvl1pPr>
          </a:lstStyle>
          <a:p>
            <a:pPr lvl="0"/>
            <a:r>
              <a:rPr lang="en-US" noProof="0" smtClean="0"/>
              <a:t>Click to edit Master subtitle style</a:t>
            </a:r>
            <a:endParaRPr lang="en-GB" noProof="0"/>
          </a:p>
        </p:txBody>
      </p:sp>
      <p:sp>
        <p:nvSpPr>
          <p:cNvPr id="7" name="Rectangle 9"/>
          <p:cNvSpPr>
            <a:spLocks noGrp="1" noChangeArrowheads="1"/>
          </p:cNvSpPr>
          <p:nvPr>
            <p:ph type="dt" sz="quarter" idx="10"/>
          </p:nvPr>
        </p:nvSpPr>
        <p:spPr bwMode="auto">
          <a:xfrm>
            <a:off x="457200" y="54451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7ABB40"/>
                </a:solidFill>
              </a:defRPr>
            </a:lvl1pPr>
          </a:lstStyle>
          <a:p>
            <a:pPr>
              <a:defRPr/>
            </a:pPr>
            <a:fld id="{DA4A27AD-BE54-4DF0-9C23-4C7EE5D0A19E}" type="datetime3">
              <a:rPr lang="en-US" smtClean="0"/>
              <a:pPr>
                <a:defRPr/>
              </a:pPr>
              <a:t>6 September 2017</a:t>
            </a:fld>
            <a:endParaRPr lang="en-GB" dirty="0"/>
          </a:p>
        </p:txBody>
      </p:sp>
    </p:spTree>
    <p:extLst>
      <p:ext uri="{BB962C8B-B14F-4D97-AF65-F5344CB8AC3E}">
        <p14:creationId xmlns:p14="http://schemas.microsoft.com/office/powerpoint/2010/main" val="3600135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5992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260350"/>
            <a:ext cx="2141537" cy="57610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0825" y="260350"/>
            <a:ext cx="6275388" cy="5761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2759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6"/>
          <p:cNvSpPr>
            <a:spLocks noGrp="1" noChangeArrowheads="1"/>
          </p:cNvSpPr>
          <p:nvPr>
            <p:ph type="sldNum" sz="quarter" idx="11"/>
          </p:nvPr>
        </p:nvSpPr>
        <p:spPr>
          <a:xfrm>
            <a:off x="6732588" y="6381750"/>
            <a:ext cx="836612" cy="476250"/>
          </a:xfrm>
          <a:prstGeom prst="rect">
            <a:avLst/>
          </a:prstGeom>
          <a:ln/>
        </p:spPr>
        <p:txBody>
          <a:bodyPr/>
          <a:lstStyle>
            <a:lvl1pPr>
              <a:defRPr/>
            </a:lvl1pPr>
          </a:lstStyle>
          <a:p>
            <a:pPr>
              <a:defRPr/>
            </a:pPr>
            <a:fld id="{B7BDB7FF-CB64-415E-98F0-6BB42F669994}" type="slidenum">
              <a:rPr lang="en-GB"/>
              <a:pPr>
                <a:defRPr/>
              </a:pPr>
              <a:t>‹#›</a:t>
            </a:fld>
            <a:endParaRPr lang="en-GB"/>
          </a:p>
        </p:txBody>
      </p:sp>
      <p:sp>
        <p:nvSpPr>
          <p:cNvPr id="6" name="Rectangle 5"/>
          <p:cNvSpPr txBox="1">
            <a:spLocks noChangeArrowheads="1"/>
          </p:cNvSpPr>
          <p:nvPr userDrawn="1"/>
        </p:nvSpPr>
        <p:spPr bwMode="auto">
          <a:xfrm>
            <a:off x="3544456" y="6345936"/>
            <a:ext cx="30241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GB"/>
            </a:defPPr>
            <a:lvl1pPr algn="r" rtl="0" fontAlgn="base">
              <a:spcBef>
                <a:spcPct val="0"/>
              </a:spcBef>
              <a:spcAft>
                <a:spcPct val="0"/>
              </a:spcAft>
              <a:defRPr sz="1000" kern="1200">
                <a:solidFill>
                  <a:schemeClr val="bg1"/>
                </a:solidFill>
                <a:latin typeface="HelveticaNeue LT 45 Light" pitchFamily="34" charset="0"/>
                <a:ea typeface="+mn-ea"/>
                <a:cs typeface="+mn-cs"/>
              </a:defRPr>
            </a:lvl1pPr>
            <a:lvl2pPr marL="457200" algn="l" rtl="0" fontAlgn="base">
              <a:spcBef>
                <a:spcPct val="0"/>
              </a:spcBef>
              <a:spcAft>
                <a:spcPct val="0"/>
              </a:spcAft>
              <a:defRPr kern="1200">
                <a:solidFill>
                  <a:schemeClr val="tx1"/>
                </a:solidFill>
                <a:latin typeface="HelveticaNeue LT 45 Light" pitchFamily="34" charset="0"/>
                <a:ea typeface="+mn-ea"/>
                <a:cs typeface="+mn-cs"/>
              </a:defRPr>
            </a:lvl2pPr>
            <a:lvl3pPr marL="914400" algn="l" rtl="0" fontAlgn="base">
              <a:spcBef>
                <a:spcPct val="0"/>
              </a:spcBef>
              <a:spcAft>
                <a:spcPct val="0"/>
              </a:spcAft>
              <a:defRPr kern="1200">
                <a:solidFill>
                  <a:schemeClr val="tx1"/>
                </a:solidFill>
                <a:latin typeface="HelveticaNeue LT 45 Light" pitchFamily="34" charset="0"/>
                <a:ea typeface="+mn-ea"/>
                <a:cs typeface="+mn-cs"/>
              </a:defRPr>
            </a:lvl3pPr>
            <a:lvl4pPr marL="1371600" algn="l" rtl="0" fontAlgn="base">
              <a:spcBef>
                <a:spcPct val="0"/>
              </a:spcBef>
              <a:spcAft>
                <a:spcPct val="0"/>
              </a:spcAft>
              <a:defRPr kern="1200">
                <a:solidFill>
                  <a:schemeClr val="tx1"/>
                </a:solidFill>
                <a:latin typeface="HelveticaNeue LT 45 Light" pitchFamily="34" charset="0"/>
                <a:ea typeface="+mn-ea"/>
                <a:cs typeface="+mn-cs"/>
              </a:defRPr>
            </a:lvl4pPr>
            <a:lvl5pPr marL="1828800" algn="l" rtl="0" fontAlgn="base">
              <a:spcBef>
                <a:spcPct val="0"/>
              </a:spcBef>
              <a:spcAft>
                <a:spcPct val="0"/>
              </a:spcAft>
              <a:defRPr kern="1200">
                <a:solidFill>
                  <a:schemeClr val="tx1"/>
                </a:solidFill>
                <a:latin typeface="HelveticaNeue LT 45 Light" pitchFamily="34" charset="0"/>
                <a:ea typeface="+mn-ea"/>
                <a:cs typeface="+mn-cs"/>
              </a:defRPr>
            </a:lvl5pPr>
            <a:lvl6pPr marL="2286000" algn="l" defTabSz="914400" rtl="0" eaLnBrk="1" latinLnBrk="0" hangingPunct="1">
              <a:defRPr kern="1200">
                <a:solidFill>
                  <a:schemeClr val="tx1"/>
                </a:solidFill>
                <a:latin typeface="HelveticaNeue LT 45 Light" pitchFamily="34" charset="0"/>
                <a:ea typeface="+mn-ea"/>
                <a:cs typeface="+mn-cs"/>
              </a:defRPr>
            </a:lvl6pPr>
            <a:lvl7pPr marL="2743200" algn="l" defTabSz="914400" rtl="0" eaLnBrk="1" latinLnBrk="0" hangingPunct="1">
              <a:defRPr kern="1200">
                <a:solidFill>
                  <a:schemeClr val="tx1"/>
                </a:solidFill>
                <a:latin typeface="HelveticaNeue LT 45 Light" pitchFamily="34" charset="0"/>
                <a:ea typeface="+mn-ea"/>
                <a:cs typeface="+mn-cs"/>
              </a:defRPr>
            </a:lvl7pPr>
            <a:lvl8pPr marL="3200400" algn="l" defTabSz="914400" rtl="0" eaLnBrk="1" latinLnBrk="0" hangingPunct="1">
              <a:defRPr kern="1200">
                <a:solidFill>
                  <a:schemeClr val="tx1"/>
                </a:solidFill>
                <a:latin typeface="HelveticaNeue LT 45 Light" pitchFamily="34" charset="0"/>
                <a:ea typeface="+mn-ea"/>
                <a:cs typeface="+mn-cs"/>
              </a:defRPr>
            </a:lvl8pPr>
            <a:lvl9pPr marL="3657600" algn="l" defTabSz="914400" rtl="0" eaLnBrk="1" latinLnBrk="0" hangingPunct="1">
              <a:defRPr kern="1200">
                <a:solidFill>
                  <a:schemeClr val="tx1"/>
                </a:solidFill>
                <a:latin typeface="HelveticaNeue LT 45 Light" pitchFamily="34" charset="0"/>
                <a:ea typeface="+mn-ea"/>
                <a:cs typeface="+mn-cs"/>
              </a:defRPr>
            </a:lvl9pPr>
          </a:lstStyle>
          <a:p>
            <a:pPr>
              <a:defRPr/>
            </a:pPr>
            <a:r>
              <a:rPr lang="en-GB" dirty="0"/>
              <a:t>Creating a lifelong sporting habit</a:t>
            </a:r>
          </a:p>
        </p:txBody>
      </p:sp>
    </p:spTree>
    <p:extLst>
      <p:ext uri="{BB962C8B-B14F-4D97-AF65-F5344CB8AC3E}">
        <p14:creationId xmlns:p14="http://schemas.microsoft.com/office/powerpoint/2010/main" val="315579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7866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250825" y="1125538"/>
            <a:ext cx="4208463"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11688" y="1125538"/>
            <a:ext cx="4208462"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4287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7ABB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lang="en-US" sz="2400" b="1" baseline="0" dirty="0" smtClean="0">
                <a:solidFill>
                  <a:srgbClr val="7ABB40"/>
                </a:solidFill>
                <a:latin typeface="Arial" panose="020B0604020202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7778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endParaRPr lang="en-GB" dirty="0"/>
          </a:p>
        </p:txBody>
      </p:sp>
    </p:spTree>
    <p:extLst>
      <p:ext uri="{BB962C8B-B14F-4D97-AF65-F5344CB8AC3E}">
        <p14:creationId xmlns:p14="http://schemas.microsoft.com/office/powerpoint/2010/main" val="29140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038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585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532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250825" y="260350"/>
            <a:ext cx="8569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style</a:t>
            </a:r>
            <a:endParaRPr lang="en-GB" dirty="0"/>
          </a:p>
        </p:txBody>
      </p:sp>
      <p:sp>
        <p:nvSpPr>
          <p:cNvPr id="1029" name="Rectangle 3"/>
          <p:cNvSpPr>
            <a:spLocks noGrp="1" noChangeArrowheads="1"/>
          </p:cNvSpPr>
          <p:nvPr>
            <p:ph type="body" idx="1"/>
          </p:nvPr>
        </p:nvSpPr>
        <p:spPr bwMode="auto">
          <a:xfrm>
            <a:off x="250825" y="1125538"/>
            <a:ext cx="856932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32" name="Picture 10" descr="Sport Englan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438" y="6364288"/>
            <a:ext cx="1476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89" r:id="rId7"/>
    <p:sldLayoutId id="2147483688" r:id="rId8"/>
    <p:sldLayoutId id="2147483687" r:id="rId9"/>
    <p:sldLayoutId id="2147483686" r:id="rId10"/>
    <p:sldLayoutId id="2147483685" r:id="rId11"/>
  </p:sldLayoutIdLst>
  <p:hf hdr="0" dt="0"/>
  <p:txStyles>
    <p:titleStyle>
      <a:lvl1pPr algn="l" rtl="0" eaLnBrk="1" fontAlgn="base" hangingPunct="1">
        <a:spcBef>
          <a:spcPct val="0"/>
        </a:spcBef>
        <a:spcAft>
          <a:spcPct val="0"/>
        </a:spcAft>
        <a:defRPr sz="3300" baseline="0">
          <a:solidFill>
            <a:srgbClr val="00818F"/>
          </a:solidFill>
          <a:latin typeface="Arial Black" panose="020B0A04020102020204" pitchFamily="34" charset="0"/>
          <a:ea typeface="+mj-ea"/>
          <a:cs typeface="+mj-cs"/>
        </a:defRPr>
      </a:lvl1pPr>
      <a:lvl2pPr algn="l" rtl="0" eaLnBrk="1" fontAlgn="base" hangingPunct="1">
        <a:spcBef>
          <a:spcPct val="0"/>
        </a:spcBef>
        <a:spcAft>
          <a:spcPct val="0"/>
        </a:spcAft>
        <a:defRPr sz="3300">
          <a:solidFill>
            <a:schemeClr val="tx2"/>
          </a:solidFill>
          <a:latin typeface="Lubalin Graph Medium" pitchFamily="18" charset="0"/>
        </a:defRPr>
      </a:lvl2pPr>
      <a:lvl3pPr algn="l" rtl="0" eaLnBrk="1" fontAlgn="base" hangingPunct="1">
        <a:spcBef>
          <a:spcPct val="0"/>
        </a:spcBef>
        <a:spcAft>
          <a:spcPct val="0"/>
        </a:spcAft>
        <a:defRPr sz="3300">
          <a:solidFill>
            <a:schemeClr val="tx2"/>
          </a:solidFill>
          <a:latin typeface="Lubalin Graph Medium" pitchFamily="18" charset="0"/>
        </a:defRPr>
      </a:lvl3pPr>
      <a:lvl4pPr algn="l" rtl="0" eaLnBrk="1" fontAlgn="base" hangingPunct="1">
        <a:spcBef>
          <a:spcPct val="0"/>
        </a:spcBef>
        <a:spcAft>
          <a:spcPct val="0"/>
        </a:spcAft>
        <a:defRPr sz="3300">
          <a:solidFill>
            <a:schemeClr val="tx2"/>
          </a:solidFill>
          <a:latin typeface="Lubalin Graph Medium" pitchFamily="18" charset="0"/>
        </a:defRPr>
      </a:lvl4pPr>
      <a:lvl5pPr algn="l" rtl="0" eaLnBrk="1" fontAlgn="base" hangingPunct="1">
        <a:spcBef>
          <a:spcPct val="0"/>
        </a:spcBef>
        <a:spcAft>
          <a:spcPct val="0"/>
        </a:spcAft>
        <a:defRPr sz="3300">
          <a:solidFill>
            <a:schemeClr val="tx2"/>
          </a:solidFill>
          <a:latin typeface="Lubalin Graph Medium" pitchFamily="18" charset="0"/>
        </a:defRPr>
      </a:lvl5pPr>
      <a:lvl6pPr marL="457200" algn="l" rtl="0" eaLnBrk="1" fontAlgn="base" hangingPunct="1">
        <a:spcBef>
          <a:spcPct val="0"/>
        </a:spcBef>
        <a:spcAft>
          <a:spcPct val="0"/>
        </a:spcAft>
        <a:defRPr sz="3300">
          <a:solidFill>
            <a:schemeClr val="tx2"/>
          </a:solidFill>
          <a:latin typeface="Lubalin Graph Medium" pitchFamily="18" charset="0"/>
        </a:defRPr>
      </a:lvl6pPr>
      <a:lvl7pPr marL="914400" algn="l" rtl="0" eaLnBrk="1" fontAlgn="base" hangingPunct="1">
        <a:spcBef>
          <a:spcPct val="0"/>
        </a:spcBef>
        <a:spcAft>
          <a:spcPct val="0"/>
        </a:spcAft>
        <a:defRPr sz="3300">
          <a:solidFill>
            <a:schemeClr val="tx2"/>
          </a:solidFill>
          <a:latin typeface="Lubalin Graph Medium" pitchFamily="18" charset="0"/>
        </a:defRPr>
      </a:lvl7pPr>
      <a:lvl8pPr marL="1371600" algn="l" rtl="0" eaLnBrk="1" fontAlgn="base" hangingPunct="1">
        <a:spcBef>
          <a:spcPct val="0"/>
        </a:spcBef>
        <a:spcAft>
          <a:spcPct val="0"/>
        </a:spcAft>
        <a:defRPr sz="3300">
          <a:solidFill>
            <a:schemeClr val="tx2"/>
          </a:solidFill>
          <a:latin typeface="Lubalin Graph Medium" pitchFamily="18" charset="0"/>
        </a:defRPr>
      </a:lvl8pPr>
      <a:lvl9pPr marL="1828800" algn="l" rtl="0" eaLnBrk="1" fontAlgn="base" hangingPunct="1">
        <a:spcBef>
          <a:spcPct val="0"/>
        </a:spcBef>
        <a:spcAft>
          <a:spcPct val="0"/>
        </a:spcAft>
        <a:defRPr sz="3300">
          <a:solidFill>
            <a:schemeClr val="tx2"/>
          </a:solidFill>
          <a:latin typeface="Lubalin Graph Medium" pitchFamily="18" charset="0"/>
        </a:defRPr>
      </a:lvl9pPr>
    </p:titleStyle>
    <p:bodyStyle>
      <a:lvl1pPr marL="342900" indent="-342900" algn="l" rtl="0" eaLnBrk="1" fontAlgn="base" hangingPunct="1">
        <a:spcBef>
          <a:spcPct val="20000"/>
        </a:spcBef>
        <a:spcAft>
          <a:spcPct val="0"/>
        </a:spcAft>
        <a:buClr>
          <a:srgbClr val="7ABB40"/>
        </a:buClr>
        <a:buChar char="•"/>
        <a:defRPr sz="2400" baseline="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lr>
          <a:srgbClr val="7ABB40"/>
        </a:buClr>
        <a:buChar char="–"/>
        <a:defRPr sz="2000" baseline="0">
          <a:solidFill>
            <a:schemeClr val="tx1"/>
          </a:solidFill>
          <a:latin typeface="Arial" panose="020B0604020202020204" pitchFamily="34" charset="0"/>
        </a:defRPr>
      </a:lvl2pPr>
      <a:lvl3pPr marL="1143000" indent="-228600" algn="l" rtl="0" eaLnBrk="1" fontAlgn="base" hangingPunct="1">
        <a:spcBef>
          <a:spcPct val="20000"/>
        </a:spcBef>
        <a:spcAft>
          <a:spcPct val="0"/>
        </a:spcAft>
        <a:buClr>
          <a:srgbClr val="7ABB40"/>
        </a:buClr>
        <a:buChar char="•"/>
        <a:defRPr baseline="0">
          <a:solidFill>
            <a:schemeClr val="tx1"/>
          </a:solidFill>
          <a:latin typeface="Arial" panose="020B0604020202020204" pitchFamily="34" charset="0"/>
        </a:defRPr>
      </a:lvl3pPr>
      <a:lvl4pPr marL="1657350" indent="-285750" algn="l" rtl="0" eaLnBrk="1" fontAlgn="base" hangingPunct="1">
        <a:spcBef>
          <a:spcPct val="20000"/>
        </a:spcBef>
        <a:spcAft>
          <a:spcPct val="0"/>
        </a:spcAft>
        <a:buClr>
          <a:srgbClr val="7ABB40"/>
        </a:buClr>
        <a:buFont typeface="Courier New" panose="02070309020205020404" pitchFamily="49" charset="0"/>
        <a:buChar char="o"/>
        <a:defRPr sz="1600" baseline="0">
          <a:solidFill>
            <a:schemeClr val="tx1"/>
          </a:solidFill>
          <a:latin typeface="Arial" panose="020B0604020202020204" pitchFamily="34" charset="0"/>
        </a:defRPr>
      </a:lvl4pPr>
      <a:lvl5pPr marL="2114550" indent="-285750" algn="l" rtl="0" eaLnBrk="1" fontAlgn="base" hangingPunct="1">
        <a:spcBef>
          <a:spcPct val="20000"/>
        </a:spcBef>
        <a:spcAft>
          <a:spcPct val="0"/>
        </a:spcAft>
        <a:buClr>
          <a:srgbClr val="7ABB40"/>
        </a:buClr>
        <a:buFont typeface="Arial" panose="020B0604020202020204" pitchFamily="34" charset="0"/>
        <a:buChar char="•"/>
        <a:defRPr sz="1600" baseline="0">
          <a:solidFill>
            <a:schemeClr val="tx1"/>
          </a:solidFill>
          <a:latin typeface="Arial" panose="020B0604020202020204" pitchFamily="34" charset="0"/>
        </a:defRPr>
      </a:lvl5pPr>
      <a:lvl6pPr marL="2514600" indent="-228600" algn="l" rtl="0" eaLnBrk="1" fontAlgn="base" hangingPunct="1">
        <a:spcBef>
          <a:spcPct val="20000"/>
        </a:spcBef>
        <a:spcAft>
          <a:spcPct val="0"/>
        </a:spcAft>
        <a:buClr>
          <a:schemeClr val="tx2"/>
        </a:buClr>
        <a:buChar char="»"/>
        <a:defRPr sz="1600">
          <a:solidFill>
            <a:schemeClr val="tx1"/>
          </a:solidFill>
          <a:latin typeface="+mn-lt"/>
        </a:defRPr>
      </a:lvl6pPr>
      <a:lvl7pPr marL="2971800" indent="-228600" algn="l" rtl="0" eaLnBrk="1" fontAlgn="base" hangingPunct="1">
        <a:spcBef>
          <a:spcPct val="20000"/>
        </a:spcBef>
        <a:spcAft>
          <a:spcPct val="0"/>
        </a:spcAft>
        <a:buClr>
          <a:schemeClr val="tx2"/>
        </a:buClr>
        <a:buChar char="»"/>
        <a:defRPr sz="1600">
          <a:solidFill>
            <a:schemeClr val="tx1"/>
          </a:solidFill>
          <a:latin typeface="+mn-lt"/>
        </a:defRPr>
      </a:lvl7pPr>
      <a:lvl8pPr marL="3429000" indent="-228600" algn="l" rtl="0" eaLnBrk="1" fontAlgn="base" hangingPunct="1">
        <a:spcBef>
          <a:spcPct val="20000"/>
        </a:spcBef>
        <a:spcAft>
          <a:spcPct val="0"/>
        </a:spcAft>
        <a:buClr>
          <a:schemeClr val="tx2"/>
        </a:buClr>
        <a:buChar char="»"/>
        <a:defRPr sz="1600">
          <a:solidFill>
            <a:schemeClr val="tx1"/>
          </a:solidFill>
          <a:latin typeface="+mn-lt"/>
        </a:defRPr>
      </a:lvl8pPr>
      <a:lvl9pPr marL="3886200" indent="-228600" algn="l" rtl="0" eaLnBrk="1" fontAlgn="base" hangingPunct="1">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r>
              <a:rPr lang="en-GB" b="1" dirty="0">
                <a:latin typeface="HelveticaNeue LT 45 Light"/>
              </a:rPr>
              <a:t>Sport England </a:t>
            </a:r>
            <a:br>
              <a:rPr lang="en-GB" b="1" dirty="0">
                <a:latin typeface="HelveticaNeue LT 45 Light"/>
              </a:rPr>
            </a:br>
            <a:r>
              <a:rPr lang="en-GB" b="1" dirty="0">
                <a:latin typeface="HelveticaNeue LT 45 Light"/>
              </a:rPr>
              <a:t>Tackling Inactivity and Economic Disadvantage Fund</a:t>
            </a:r>
            <a:endParaRPr lang="en-US" b="1" dirty="0">
              <a:latin typeface="HelveticaNeue LT 45 Light"/>
            </a:endParaRPr>
          </a:p>
        </p:txBody>
      </p:sp>
      <p:sp>
        <p:nvSpPr>
          <p:cNvPr id="3074" name="Rectangle 9"/>
          <p:cNvSpPr>
            <a:spLocks noGrp="1" noChangeArrowheads="1"/>
          </p:cNvSpPr>
          <p:nvPr>
            <p:ph type="dt" sz="quarter" idx="10"/>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36EA4888-C433-4763-A9A3-41438A3F248A}" type="datetime3">
              <a:rPr lang="en-US" smtClean="0">
                <a:solidFill>
                  <a:schemeClr val="tx2"/>
                </a:solidFill>
              </a:rPr>
              <a:pPr eaLnBrk="1" hangingPunct="1"/>
              <a:t>6 September 2017</a:t>
            </a:fld>
            <a:endParaRPr lang="en-GB">
              <a:solidFill>
                <a:schemeClr val="tx2"/>
              </a:solidFill>
            </a:endParaRPr>
          </a:p>
        </p:txBody>
      </p:sp>
      <p:pic>
        <p:nvPicPr>
          <p:cNvPr id="2" name="Slide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40696" y="59492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332656"/>
            <a:ext cx="8280920" cy="1152128"/>
          </a:xfrm>
        </p:spPr>
        <p:txBody>
          <a:bodyPr/>
          <a:lstStyle/>
          <a:p>
            <a:r>
              <a:rPr lang="en-GB" sz="4000" b="1" dirty="0">
                <a:latin typeface="+mn-lt"/>
              </a:rPr>
              <a:t>This fund is not for you, if</a:t>
            </a:r>
            <a:endParaRPr lang="en-US" sz="4000" b="1" dirty="0">
              <a:latin typeface="+mn-lt"/>
            </a:endParaRPr>
          </a:p>
        </p:txBody>
      </p:sp>
      <p:sp>
        <p:nvSpPr>
          <p:cNvPr id="4099" name="Content Placeholder 2"/>
          <p:cNvSpPr>
            <a:spLocks noGrp="1"/>
          </p:cNvSpPr>
          <p:nvPr>
            <p:ph idx="1"/>
          </p:nvPr>
        </p:nvSpPr>
        <p:spPr>
          <a:xfrm>
            <a:off x="683568" y="1484784"/>
            <a:ext cx="7848872" cy="4176464"/>
          </a:xfrm>
        </p:spPr>
        <p:txBody>
          <a:bodyPr/>
          <a:lstStyle/>
          <a:p>
            <a:pPr lvl="0"/>
            <a:r>
              <a:rPr lang="en-GB" sz="2600" dirty="0">
                <a:latin typeface="HelveticaNeue LT 45 Light"/>
              </a:rPr>
              <a:t>You work with a wide range of people, with a high proportion of individuals coming from higher socio-economic groups</a:t>
            </a:r>
          </a:p>
          <a:p>
            <a:pPr lvl="0"/>
            <a:r>
              <a:rPr lang="en-GB" sz="2600" dirty="0">
                <a:latin typeface="HelveticaNeue LT 45 Light"/>
              </a:rPr>
              <a:t>Majority of individuals you will be reaching with this project are already doing more than 30 minutes physical activity each week</a:t>
            </a:r>
          </a:p>
          <a:p>
            <a:pPr lvl="0"/>
            <a:r>
              <a:rPr lang="en-GB" sz="2600" dirty="0">
                <a:latin typeface="HelveticaNeue LT 45 Light"/>
              </a:rPr>
              <a:t>Your project is about providing a particular sport or activity to everyone, rather than targeting a particular audience</a:t>
            </a:r>
          </a:p>
          <a:p>
            <a:pPr lvl="0"/>
            <a:r>
              <a:rPr lang="en-GB" sz="2600" dirty="0">
                <a:latin typeface="HelveticaNeue LT 45 Light"/>
              </a:rPr>
              <a:t>Your project is mainly about finding and supporting people with a particular talent in </a:t>
            </a:r>
            <a:r>
              <a:rPr lang="en-GB" sz="2600" dirty="0" smtClean="0">
                <a:latin typeface="HelveticaNeue LT 45 Light"/>
              </a:rPr>
              <a:t>sport</a:t>
            </a:r>
            <a:r>
              <a:rPr lang="en-GB" sz="2600" dirty="0" smtClean="0"/>
              <a:t>  </a:t>
            </a:r>
            <a:endParaRPr lang="en-GB" sz="2600" dirty="0"/>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10</a:t>
            </a:fld>
            <a:endParaRPr lang="en-GB">
              <a:solidFill>
                <a:schemeClr val="bg1"/>
              </a:solidFill>
            </a:endParaRPr>
          </a:p>
        </p:txBody>
      </p:sp>
      <p:pic>
        <p:nvPicPr>
          <p:cNvPr id="2" name="Slide 1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131768"/>
            <a:ext cx="609600" cy="609600"/>
          </a:xfrm>
          <a:prstGeom prst="rect">
            <a:avLst/>
          </a:prstGeom>
        </p:spPr>
      </p:pic>
    </p:spTree>
    <p:extLst>
      <p:ext uri="{BB962C8B-B14F-4D97-AF65-F5344CB8AC3E}">
        <p14:creationId xmlns:p14="http://schemas.microsoft.com/office/powerpoint/2010/main" val="40227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8219"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476672"/>
            <a:ext cx="8280920" cy="1152128"/>
          </a:xfrm>
        </p:spPr>
        <p:txBody>
          <a:bodyPr/>
          <a:lstStyle/>
          <a:p>
            <a:r>
              <a:rPr lang="en-GB" sz="4000" b="1" dirty="0" smtClean="0">
                <a:latin typeface="+mn-lt"/>
              </a:rPr>
              <a:t>Yes?</a:t>
            </a:r>
            <a:endParaRPr lang="en-US" sz="4000" b="1" dirty="0">
              <a:latin typeface="+mn-lt"/>
            </a:endParaRPr>
          </a:p>
        </p:txBody>
      </p:sp>
      <p:sp>
        <p:nvSpPr>
          <p:cNvPr id="4099" name="Content Placeholder 2"/>
          <p:cNvSpPr>
            <a:spLocks noGrp="1"/>
          </p:cNvSpPr>
          <p:nvPr>
            <p:ph idx="1"/>
          </p:nvPr>
        </p:nvSpPr>
        <p:spPr>
          <a:xfrm>
            <a:off x="683568" y="1772816"/>
            <a:ext cx="7632848" cy="4176464"/>
          </a:xfrm>
        </p:spPr>
        <p:txBody>
          <a:bodyPr/>
          <a:lstStyle/>
          <a:p>
            <a:pPr lvl="0"/>
            <a:r>
              <a:rPr lang="en-GB" sz="2800" dirty="0">
                <a:latin typeface="+mn-lt"/>
              </a:rPr>
              <a:t>YES - you are working with inactive people from lower socio-economic groups?</a:t>
            </a:r>
          </a:p>
          <a:p>
            <a:pPr lvl="0"/>
            <a:r>
              <a:rPr lang="en-GB" sz="2800" dirty="0">
                <a:latin typeface="+mn-lt"/>
              </a:rPr>
              <a:t>YES – you are you an eligible organisation?</a:t>
            </a:r>
          </a:p>
          <a:p>
            <a:pPr lvl="0"/>
            <a:r>
              <a:rPr lang="en-GB" sz="2800" dirty="0">
                <a:latin typeface="+mn-lt"/>
              </a:rPr>
              <a:t>YES -  your project </a:t>
            </a:r>
            <a:r>
              <a:rPr lang="en-GB" sz="2800" dirty="0" smtClean="0">
                <a:latin typeface="+mn-lt"/>
              </a:rPr>
              <a:t>requires </a:t>
            </a:r>
            <a:r>
              <a:rPr lang="en-GB" sz="2800" dirty="0">
                <a:latin typeface="+mn-lt"/>
              </a:rPr>
              <a:t>between 1 and 10k, or 25k plus?</a:t>
            </a:r>
          </a:p>
          <a:p>
            <a:pPr lvl="0"/>
            <a:r>
              <a:rPr lang="en-GB" sz="2800" dirty="0">
                <a:latin typeface="+mn-lt"/>
              </a:rPr>
              <a:t>YES - you can meet the application deadlines?</a:t>
            </a:r>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11</a:t>
            </a:fld>
            <a:endParaRPr lang="en-GB">
              <a:solidFill>
                <a:schemeClr val="bg1"/>
              </a:solidFill>
            </a:endParaRPr>
          </a:p>
        </p:txBody>
      </p:sp>
      <p:pic>
        <p:nvPicPr>
          <p:cNvPr id="2" name="Slide 1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843736"/>
            <a:ext cx="609600" cy="609600"/>
          </a:xfrm>
          <a:prstGeom prst="rect">
            <a:avLst/>
          </a:prstGeom>
        </p:spPr>
      </p:pic>
    </p:spTree>
    <p:extLst>
      <p:ext uri="{BB962C8B-B14F-4D97-AF65-F5344CB8AC3E}">
        <p14:creationId xmlns:p14="http://schemas.microsoft.com/office/powerpoint/2010/main" val="10258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7352"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476672"/>
            <a:ext cx="8280920" cy="1152128"/>
          </a:xfrm>
        </p:spPr>
        <p:txBody>
          <a:bodyPr/>
          <a:lstStyle/>
          <a:p>
            <a:r>
              <a:rPr lang="en-GB" sz="4000" b="1" dirty="0" smtClean="0">
                <a:latin typeface="+mn-lt"/>
              </a:rPr>
              <a:t>How to Apply</a:t>
            </a:r>
            <a:endParaRPr lang="en-US" sz="4000" b="1" dirty="0">
              <a:latin typeface="+mn-lt"/>
            </a:endParaRPr>
          </a:p>
        </p:txBody>
      </p:sp>
      <p:sp>
        <p:nvSpPr>
          <p:cNvPr id="4099" name="Content Placeholder 2"/>
          <p:cNvSpPr>
            <a:spLocks noGrp="1"/>
          </p:cNvSpPr>
          <p:nvPr>
            <p:ph idx="1"/>
          </p:nvPr>
        </p:nvSpPr>
        <p:spPr>
          <a:xfrm>
            <a:off x="683568" y="1772816"/>
            <a:ext cx="7632848" cy="4176464"/>
          </a:xfrm>
        </p:spPr>
        <p:txBody>
          <a:bodyPr/>
          <a:lstStyle/>
          <a:p>
            <a:pPr marL="0" indent="0" algn="ctr">
              <a:buNone/>
            </a:pPr>
            <a:r>
              <a:rPr lang="en-GB" sz="2800" dirty="0">
                <a:latin typeface="+mn-lt"/>
              </a:rPr>
              <a:t>Prospectus with further information</a:t>
            </a:r>
          </a:p>
          <a:p>
            <a:pPr marL="0" indent="0" algn="ctr">
              <a:buNone/>
            </a:pPr>
            <a:endParaRPr lang="en-GB" sz="2800" dirty="0">
              <a:latin typeface="+mn-lt"/>
            </a:endParaRPr>
          </a:p>
          <a:p>
            <a:pPr marL="0" indent="0" algn="ctr">
              <a:buNone/>
            </a:pPr>
            <a:r>
              <a:rPr lang="en-GB" sz="2800" dirty="0">
                <a:latin typeface="+mn-lt"/>
              </a:rPr>
              <a:t>Expression of Interest for larger funds</a:t>
            </a:r>
          </a:p>
          <a:p>
            <a:pPr marL="0" indent="0" algn="ctr">
              <a:buNone/>
            </a:pPr>
            <a:endParaRPr lang="en-GB" sz="2800" dirty="0">
              <a:latin typeface="+mn-lt"/>
            </a:endParaRPr>
          </a:p>
          <a:p>
            <a:pPr marL="0" indent="0" algn="ctr">
              <a:buNone/>
            </a:pPr>
            <a:r>
              <a:rPr lang="en-GB" sz="2800" dirty="0">
                <a:latin typeface="+mn-lt"/>
              </a:rPr>
              <a:t>Application for small award</a:t>
            </a:r>
          </a:p>
          <a:p>
            <a:pPr marL="0" indent="0">
              <a:buNone/>
            </a:pPr>
            <a:endParaRPr lang="en-GB" sz="2800" dirty="0">
              <a:solidFill>
                <a:srgbClr val="7ABB40"/>
              </a:solidFill>
              <a:latin typeface="+mn-lt"/>
            </a:endParaRPr>
          </a:p>
          <a:p>
            <a:pPr marL="0" indent="0" algn="ctr">
              <a:buNone/>
            </a:pPr>
            <a:r>
              <a:rPr lang="en-GB" sz="2600" b="1" dirty="0" smtClean="0">
                <a:solidFill>
                  <a:srgbClr val="7ABB40"/>
                </a:solidFill>
                <a:latin typeface="+mn-lt"/>
              </a:rPr>
              <a:t>www.sportengland.org/economicdisadvantage</a:t>
            </a:r>
            <a:endParaRPr lang="en-GB" sz="2600" dirty="0">
              <a:solidFill>
                <a:srgbClr val="7ABB40"/>
              </a:solidFill>
              <a:latin typeface="+mn-lt"/>
            </a:endParaRPr>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12</a:t>
            </a:fld>
            <a:endParaRPr lang="en-GB">
              <a:solidFill>
                <a:schemeClr val="bg1"/>
              </a:solidFill>
            </a:endParaRPr>
          </a:p>
        </p:txBody>
      </p:sp>
      <p:pic>
        <p:nvPicPr>
          <p:cNvPr id="2" name="Slide 1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843736"/>
            <a:ext cx="609600" cy="609600"/>
          </a:xfrm>
          <a:prstGeom prst="rect">
            <a:avLst/>
          </a:prstGeom>
        </p:spPr>
      </p:pic>
    </p:spTree>
    <p:extLst>
      <p:ext uri="{BB962C8B-B14F-4D97-AF65-F5344CB8AC3E}">
        <p14:creationId xmlns:p14="http://schemas.microsoft.com/office/powerpoint/2010/main" val="153398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332656"/>
            <a:ext cx="8280920" cy="792088"/>
          </a:xfrm>
        </p:spPr>
        <p:txBody>
          <a:bodyPr/>
          <a:lstStyle/>
          <a:p>
            <a:r>
              <a:rPr lang="en-GB" sz="4000" b="1" dirty="0" smtClean="0">
                <a:latin typeface="+mn-lt"/>
              </a:rPr>
              <a:t>Further Support</a:t>
            </a:r>
            <a:endParaRPr lang="en-US" sz="4000" b="1" dirty="0">
              <a:latin typeface="+mn-lt"/>
            </a:endParaRPr>
          </a:p>
        </p:txBody>
      </p:sp>
      <p:sp>
        <p:nvSpPr>
          <p:cNvPr id="4099" name="Content Placeholder 2"/>
          <p:cNvSpPr>
            <a:spLocks noGrp="1"/>
          </p:cNvSpPr>
          <p:nvPr>
            <p:ph idx="1"/>
          </p:nvPr>
        </p:nvSpPr>
        <p:spPr>
          <a:xfrm>
            <a:off x="467544" y="1196752"/>
            <a:ext cx="8208912" cy="5040560"/>
          </a:xfrm>
        </p:spPr>
        <p:txBody>
          <a:bodyPr/>
          <a:lstStyle/>
          <a:p>
            <a:pPr lvl="0"/>
            <a:r>
              <a:rPr lang="en-GB" dirty="0">
                <a:latin typeface="+mn-lt"/>
              </a:rPr>
              <a:t>Sport England funding helpline  </a:t>
            </a:r>
            <a:r>
              <a:rPr lang="en-GB" b="1" dirty="0">
                <a:solidFill>
                  <a:srgbClr val="7ABB40"/>
                </a:solidFill>
                <a:latin typeface="+mn-lt"/>
              </a:rPr>
              <a:t>03458 508508</a:t>
            </a:r>
          </a:p>
          <a:p>
            <a:pPr lvl="0"/>
            <a:r>
              <a:rPr lang="en-GB" dirty="0">
                <a:latin typeface="+mn-lt"/>
              </a:rPr>
              <a:t>Emailing </a:t>
            </a:r>
            <a:r>
              <a:rPr lang="en-GB" b="1" dirty="0" smtClean="0">
                <a:solidFill>
                  <a:srgbClr val="7ABB40"/>
                </a:solidFill>
                <a:latin typeface="+mn-lt"/>
              </a:rPr>
              <a:t>LSEG@sportengland.org</a:t>
            </a:r>
            <a:endParaRPr lang="en-GB" b="1" dirty="0">
              <a:solidFill>
                <a:srgbClr val="7ABB40"/>
              </a:solidFill>
              <a:latin typeface="+mn-lt"/>
            </a:endParaRPr>
          </a:p>
          <a:p>
            <a:pPr lvl="0"/>
            <a:r>
              <a:rPr lang="en-GB" dirty="0">
                <a:latin typeface="+mn-lt"/>
              </a:rPr>
              <a:t>Visit website  </a:t>
            </a:r>
            <a:r>
              <a:rPr lang="en-GB" b="1" dirty="0" smtClean="0">
                <a:solidFill>
                  <a:srgbClr val="7ABB40"/>
                </a:solidFill>
                <a:latin typeface="+mn-lt"/>
              </a:rPr>
              <a:t>www.sportengland.org/economicdisadvantage</a:t>
            </a:r>
            <a:endParaRPr lang="en-GB" dirty="0">
              <a:latin typeface="+mn-lt"/>
            </a:endParaRPr>
          </a:p>
          <a:p>
            <a:pPr lvl="0"/>
            <a:r>
              <a:rPr lang="en-GB" dirty="0">
                <a:latin typeface="+mn-lt"/>
              </a:rPr>
              <a:t>Sported members - you can contact your Regional Manager. Visit </a:t>
            </a:r>
            <a:r>
              <a:rPr lang="en-GB" b="1" dirty="0" smtClean="0">
                <a:solidFill>
                  <a:srgbClr val="7ABB40"/>
                </a:solidFill>
                <a:latin typeface="+mn-lt"/>
              </a:rPr>
              <a:t>www.sported.org.uk/meet-the-team</a:t>
            </a:r>
            <a:endParaRPr lang="en-GB" dirty="0">
              <a:latin typeface="+mn-lt"/>
            </a:endParaRPr>
          </a:p>
          <a:p>
            <a:r>
              <a:rPr lang="en-GB" dirty="0" err="1">
                <a:latin typeface="+mn-lt"/>
              </a:rPr>
              <a:t>Streetgames</a:t>
            </a:r>
            <a:r>
              <a:rPr lang="en-GB" dirty="0">
                <a:latin typeface="+mn-lt"/>
              </a:rPr>
              <a:t> network members - you can contact your Doorstep Sport Adviser or Regional network coordinator </a:t>
            </a:r>
            <a:r>
              <a:rPr lang="en-GB" b="1" dirty="0" smtClean="0">
                <a:solidFill>
                  <a:srgbClr val="7ABB40"/>
                </a:solidFill>
                <a:latin typeface="+mn-lt"/>
              </a:rPr>
              <a:t>www.streetgames.org/contact-us</a:t>
            </a:r>
            <a:endParaRPr lang="en-GB" dirty="0">
              <a:latin typeface="+mn-lt"/>
            </a:endParaRPr>
          </a:p>
          <a:p>
            <a:r>
              <a:rPr lang="en-GB" dirty="0">
                <a:latin typeface="+mn-lt"/>
              </a:rPr>
              <a:t>Funding clinics running in </a:t>
            </a:r>
            <a:r>
              <a:rPr lang="en-GB" dirty="0" err="1">
                <a:latin typeface="+mn-lt"/>
              </a:rPr>
              <a:t>Middlesborough</a:t>
            </a:r>
            <a:r>
              <a:rPr lang="en-GB" dirty="0">
                <a:latin typeface="+mn-lt"/>
              </a:rPr>
              <a:t>, Sheffield, Wolverhampton, Manchester, Newcastle and Ealing. To book</a:t>
            </a:r>
            <a:r>
              <a:rPr lang="en-GB" b="1" dirty="0">
                <a:solidFill>
                  <a:srgbClr val="7ABB40"/>
                </a:solidFill>
                <a:latin typeface="+mn-lt"/>
              </a:rPr>
              <a:t> </a:t>
            </a:r>
            <a:r>
              <a:rPr lang="en-GB" b="1" dirty="0" smtClean="0">
                <a:solidFill>
                  <a:srgbClr val="7ABB40"/>
                </a:solidFill>
                <a:latin typeface="+mn-lt"/>
              </a:rPr>
              <a:t>www.sportengland.org/economicdisadvantage</a:t>
            </a:r>
            <a:endParaRPr lang="en-GB" sz="2600" b="1" dirty="0">
              <a:solidFill>
                <a:srgbClr val="7ABB40"/>
              </a:solidFill>
              <a:latin typeface="+mn-lt"/>
            </a:endParaRPr>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13</a:t>
            </a:fld>
            <a:endParaRPr lang="en-GB">
              <a:solidFill>
                <a:schemeClr val="bg1"/>
              </a:solidFill>
            </a:endParaRPr>
          </a:p>
        </p:txBody>
      </p:sp>
      <p:pic>
        <p:nvPicPr>
          <p:cNvPr id="2" name="Slide 1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059760"/>
            <a:ext cx="609600" cy="609600"/>
          </a:xfrm>
          <a:prstGeom prst="rect">
            <a:avLst/>
          </a:prstGeom>
        </p:spPr>
      </p:pic>
    </p:spTree>
    <p:extLst>
      <p:ext uri="{BB962C8B-B14F-4D97-AF65-F5344CB8AC3E}">
        <p14:creationId xmlns:p14="http://schemas.microsoft.com/office/powerpoint/2010/main" val="4822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2326"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332656"/>
            <a:ext cx="8280920" cy="3312368"/>
          </a:xfrm>
        </p:spPr>
        <p:txBody>
          <a:bodyPr/>
          <a:lstStyle/>
          <a:p>
            <a:pPr algn="ctr"/>
            <a:r>
              <a:rPr lang="en-GB" sz="4000" b="1" dirty="0" smtClean="0">
                <a:latin typeface="+mn-lt"/>
              </a:rPr>
              <a:t>Thank you for listening!</a:t>
            </a:r>
            <a:endParaRPr lang="en-US" sz="4000" b="1" dirty="0">
              <a:latin typeface="+mn-lt"/>
            </a:endParaRPr>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14</a:t>
            </a:fld>
            <a:endParaRPr lang="en-GB">
              <a:solidFill>
                <a:schemeClr val="bg1"/>
              </a:solidFill>
            </a:endParaRPr>
          </a:p>
        </p:txBody>
      </p:sp>
      <p:pic>
        <p:nvPicPr>
          <p:cNvPr id="2" name="Slide 1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843736"/>
            <a:ext cx="609600" cy="609600"/>
          </a:xfrm>
          <a:prstGeom prst="rect">
            <a:avLst/>
          </a:prstGeom>
        </p:spPr>
      </p:pic>
    </p:spTree>
    <p:extLst>
      <p:ext uri="{BB962C8B-B14F-4D97-AF65-F5344CB8AC3E}">
        <p14:creationId xmlns:p14="http://schemas.microsoft.com/office/powerpoint/2010/main" val="2405924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476672"/>
            <a:ext cx="8280920" cy="1440160"/>
          </a:xfrm>
        </p:spPr>
        <p:txBody>
          <a:bodyPr/>
          <a:lstStyle/>
          <a:p>
            <a:r>
              <a:rPr lang="en-GB" sz="3600" b="1" dirty="0">
                <a:latin typeface="+mn-lt"/>
              </a:rPr>
              <a:t>Tackling Inactivity and Economic Disadvantage Fund </a:t>
            </a:r>
            <a:endParaRPr lang="en-US" sz="3600" b="1" dirty="0">
              <a:latin typeface="+mn-lt"/>
            </a:endParaRPr>
          </a:p>
        </p:txBody>
      </p:sp>
      <p:sp>
        <p:nvSpPr>
          <p:cNvPr id="4099" name="Content Placeholder 2"/>
          <p:cNvSpPr>
            <a:spLocks noGrp="1"/>
          </p:cNvSpPr>
          <p:nvPr>
            <p:ph idx="1"/>
          </p:nvPr>
        </p:nvSpPr>
        <p:spPr>
          <a:xfrm>
            <a:off x="467544" y="2420888"/>
            <a:ext cx="8064896" cy="3239566"/>
          </a:xfrm>
        </p:spPr>
        <p:txBody>
          <a:bodyPr/>
          <a:lstStyle/>
          <a:p>
            <a:r>
              <a:rPr lang="en-GB" sz="3200" dirty="0">
                <a:latin typeface="+mn-lt"/>
              </a:rPr>
              <a:t>Focusing specifically on people in lower </a:t>
            </a:r>
            <a:r>
              <a:rPr lang="en-GB" sz="3200" b="1" dirty="0">
                <a:solidFill>
                  <a:srgbClr val="7ABB40"/>
                </a:solidFill>
                <a:latin typeface="+mn-lt"/>
              </a:rPr>
              <a:t>socio – economic </a:t>
            </a:r>
            <a:r>
              <a:rPr lang="en-GB" sz="3200" dirty="0">
                <a:latin typeface="+mn-lt"/>
              </a:rPr>
              <a:t>groups</a:t>
            </a:r>
          </a:p>
          <a:p>
            <a:r>
              <a:rPr lang="en-GB" sz="3200" dirty="0">
                <a:latin typeface="+mn-lt"/>
              </a:rPr>
              <a:t>Using sport and physical activity to improve lives and communities</a:t>
            </a:r>
          </a:p>
          <a:p>
            <a:r>
              <a:rPr lang="en-GB" sz="3200" dirty="0">
                <a:latin typeface="+mn-lt"/>
              </a:rPr>
              <a:t>Working with</a:t>
            </a:r>
            <a:r>
              <a:rPr lang="en-GB" sz="3200" dirty="0">
                <a:solidFill>
                  <a:srgbClr val="7ABB40"/>
                </a:solidFill>
                <a:latin typeface="+mn-lt"/>
              </a:rPr>
              <a:t> </a:t>
            </a:r>
            <a:r>
              <a:rPr lang="en-GB" sz="3200" b="1" dirty="0">
                <a:solidFill>
                  <a:srgbClr val="7ABB40"/>
                </a:solidFill>
                <a:latin typeface="+mn-lt"/>
              </a:rPr>
              <a:t>inactive </a:t>
            </a:r>
            <a:r>
              <a:rPr lang="en-GB" sz="3200" dirty="0">
                <a:latin typeface="+mn-lt"/>
              </a:rPr>
              <a:t>and disadvantaged groups</a:t>
            </a:r>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2</a:t>
            </a:fld>
            <a:endParaRPr lang="en-GB">
              <a:solidFill>
                <a:schemeClr val="bg1"/>
              </a:solidFill>
            </a:endParaRPr>
          </a:p>
        </p:txBody>
      </p:sp>
      <p:pic>
        <p:nvPicPr>
          <p:cNvPr id="2" name="Slide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9492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476672"/>
            <a:ext cx="8280920" cy="1152128"/>
          </a:xfrm>
        </p:spPr>
        <p:txBody>
          <a:bodyPr/>
          <a:lstStyle/>
          <a:p>
            <a:r>
              <a:rPr lang="en-GB" sz="4000" b="1" dirty="0" smtClean="0">
                <a:latin typeface="+mn-lt"/>
              </a:rPr>
              <a:t>Outcomes</a:t>
            </a:r>
            <a:endParaRPr lang="en-US" sz="4000" b="1" dirty="0">
              <a:latin typeface="+mn-lt"/>
            </a:endParaRPr>
          </a:p>
        </p:txBody>
      </p:sp>
      <p:sp>
        <p:nvSpPr>
          <p:cNvPr id="4099" name="Content Placeholder 2"/>
          <p:cNvSpPr>
            <a:spLocks noGrp="1"/>
          </p:cNvSpPr>
          <p:nvPr>
            <p:ph idx="1"/>
          </p:nvPr>
        </p:nvSpPr>
        <p:spPr>
          <a:xfrm>
            <a:off x="467544" y="1628800"/>
            <a:ext cx="7632848" cy="4176464"/>
          </a:xfrm>
        </p:spPr>
        <p:txBody>
          <a:bodyPr/>
          <a:lstStyle/>
          <a:p>
            <a:pPr lvl="0"/>
            <a:r>
              <a:rPr lang="en-GB" sz="2600" dirty="0">
                <a:latin typeface="+mn-lt"/>
              </a:rPr>
              <a:t>If your </a:t>
            </a:r>
            <a:r>
              <a:rPr lang="en-GB" sz="2600" b="1" dirty="0">
                <a:solidFill>
                  <a:srgbClr val="7ABB40"/>
                </a:solidFill>
                <a:latin typeface="+mn-lt"/>
              </a:rPr>
              <a:t>project / activities are right </a:t>
            </a:r>
            <a:r>
              <a:rPr lang="en-GB" sz="2600" dirty="0">
                <a:latin typeface="+mn-lt"/>
              </a:rPr>
              <a:t>for this fund and are targeting the </a:t>
            </a:r>
            <a:r>
              <a:rPr lang="en-GB" sz="2600" b="1" dirty="0">
                <a:solidFill>
                  <a:srgbClr val="7ABB40"/>
                </a:solidFill>
                <a:latin typeface="+mn-lt"/>
              </a:rPr>
              <a:t>right type of people </a:t>
            </a:r>
          </a:p>
          <a:p>
            <a:pPr lvl="0"/>
            <a:r>
              <a:rPr lang="en-GB" sz="2600" dirty="0">
                <a:latin typeface="+mn-lt"/>
              </a:rPr>
              <a:t>The most important requirements of the fund </a:t>
            </a:r>
          </a:p>
          <a:p>
            <a:pPr lvl="0"/>
            <a:r>
              <a:rPr lang="en-GB" sz="2600" dirty="0">
                <a:latin typeface="+mn-lt"/>
              </a:rPr>
              <a:t>Whether or not your organisation is </a:t>
            </a:r>
            <a:r>
              <a:rPr lang="en-GB" sz="2600" b="1" dirty="0">
                <a:solidFill>
                  <a:srgbClr val="7ABB40"/>
                </a:solidFill>
                <a:latin typeface="+mn-lt"/>
              </a:rPr>
              <a:t>eligible</a:t>
            </a:r>
            <a:r>
              <a:rPr lang="en-GB" sz="2600" dirty="0">
                <a:latin typeface="+mn-lt"/>
              </a:rPr>
              <a:t> to apply</a:t>
            </a:r>
          </a:p>
          <a:p>
            <a:pPr lvl="0"/>
            <a:r>
              <a:rPr lang="en-GB" sz="2600" dirty="0">
                <a:latin typeface="+mn-lt"/>
              </a:rPr>
              <a:t>The different </a:t>
            </a:r>
            <a:r>
              <a:rPr lang="en-GB" sz="2600" b="1" dirty="0" smtClean="0">
                <a:solidFill>
                  <a:srgbClr val="7ABB40"/>
                </a:solidFill>
                <a:latin typeface="+mn-lt"/>
              </a:rPr>
              <a:t>amount of </a:t>
            </a:r>
            <a:r>
              <a:rPr lang="en-GB" sz="2600" b="1" dirty="0">
                <a:solidFill>
                  <a:srgbClr val="7ABB40"/>
                </a:solidFill>
                <a:latin typeface="+mn-lt"/>
              </a:rPr>
              <a:t>funding </a:t>
            </a:r>
            <a:r>
              <a:rPr lang="en-GB" sz="2600" dirty="0">
                <a:latin typeface="+mn-lt"/>
              </a:rPr>
              <a:t>that you can apply for</a:t>
            </a:r>
          </a:p>
          <a:p>
            <a:pPr lvl="0"/>
            <a:r>
              <a:rPr lang="en-GB" sz="2600" dirty="0">
                <a:latin typeface="+mn-lt"/>
              </a:rPr>
              <a:t>Timescales and </a:t>
            </a:r>
            <a:r>
              <a:rPr lang="en-GB" sz="2600" b="1" dirty="0">
                <a:solidFill>
                  <a:srgbClr val="7ABB40"/>
                </a:solidFill>
                <a:latin typeface="+mn-lt"/>
              </a:rPr>
              <a:t>deadlines</a:t>
            </a:r>
          </a:p>
          <a:p>
            <a:pPr lvl="0"/>
            <a:r>
              <a:rPr lang="en-GB" sz="2600" dirty="0">
                <a:latin typeface="+mn-lt"/>
              </a:rPr>
              <a:t>How to apply </a:t>
            </a:r>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3</a:t>
            </a:fld>
            <a:endParaRPr lang="en-GB">
              <a:solidFill>
                <a:schemeClr val="bg1"/>
              </a:solidFill>
            </a:endParaRPr>
          </a:p>
        </p:txBody>
      </p:sp>
      <p:pic>
        <p:nvPicPr>
          <p:cNvPr id="2" name="Slide 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843736"/>
            <a:ext cx="609600" cy="609600"/>
          </a:xfrm>
          <a:prstGeom prst="rect">
            <a:avLst/>
          </a:prstGeom>
        </p:spPr>
      </p:pic>
    </p:spTree>
    <p:extLst>
      <p:ext uri="{BB962C8B-B14F-4D97-AF65-F5344CB8AC3E}">
        <p14:creationId xmlns:p14="http://schemas.microsoft.com/office/powerpoint/2010/main" val="20672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913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476672"/>
            <a:ext cx="8280920" cy="1440160"/>
          </a:xfrm>
        </p:spPr>
        <p:txBody>
          <a:bodyPr/>
          <a:lstStyle/>
          <a:p>
            <a:r>
              <a:rPr lang="en-GB" sz="3400" b="1" dirty="0">
                <a:latin typeface="+mn-lt"/>
              </a:rPr>
              <a:t>Is your project right for this fund?</a:t>
            </a:r>
            <a:br>
              <a:rPr lang="en-GB" sz="3400" b="1" dirty="0">
                <a:latin typeface="+mn-lt"/>
              </a:rPr>
            </a:br>
            <a:r>
              <a:rPr lang="en-GB" sz="3400" b="1" dirty="0" smtClean="0">
                <a:latin typeface="+mn-lt"/>
              </a:rPr>
              <a:t>Are you targeting </a:t>
            </a:r>
            <a:r>
              <a:rPr lang="en-GB" sz="3400" b="1" dirty="0">
                <a:latin typeface="+mn-lt"/>
              </a:rPr>
              <a:t>the right people?</a:t>
            </a:r>
            <a:endParaRPr lang="en-US" sz="3400" b="1" dirty="0">
              <a:latin typeface="+mn-lt"/>
            </a:endParaRPr>
          </a:p>
        </p:txBody>
      </p:sp>
      <p:sp>
        <p:nvSpPr>
          <p:cNvPr id="4099" name="Content Placeholder 2"/>
          <p:cNvSpPr>
            <a:spLocks noGrp="1"/>
          </p:cNvSpPr>
          <p:nvPr>
            <p:ph idx="1"/>
          </p:nvPr>
        </p:nvSpPr>
        <p:spPr>
          <a:xfrm>
            <a:off x="467544" y="1916832"/>
            <a:ext cx="8064896" cy="4248472"/>
          </a:xfrm>
        </p:spPr>
        <p:txBody>
          <a:bodyPr/>
          <a:lstStyle/>
          <a:p>
            <a:pPr lvl="0"/>
            <a:r>
              <a:rPr lang="en-GB" sz="2600" dirty="0">
                <a:latin typeface="+mn-lt"/>
              </a:rPr>
              <a:t>Improving mental health or wellbeing</a:t>
            </a:r>
          </a:p>
          <a:p>
            <a:pPr lvl="0"/>
            <a:r>
              <a:rPr lang="en-GB" sz="2600" dirty="0">
                <a:latin typeface="+mn-lt"/>
              </a:rPr>
              <a:t>Improving life within a particular community, perhaps by tackling social isolation, or building social trust</a:t>
            </a:r>
          </a:p>
          <a:p>
            <a:pPr lvl="0"/>
            <a:r>
              <a:rPr lang="en-GB" sz="2600" dirty="0">
                <a:latin typeface="+mn-lt"/>
              </a:rPr>
              <a:t>Improving the life chances of the individuals you will be working with, for example making them more in control of their lives, or making big changes such as tackling substance abuse </a:t>
            </a:r>
          </a:p>
          <a:p>
            <a:pPr lvl="0"/>
            <a:r>
              <a:rPr lang="en-GB" sz="2600" dirty="0">
                <a:latin typeface="+mn-lt"/>
              </a:rPr>
              <a:t>Reducing crime or the threat of crime in particular areas</a:t>
            </a:r>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4</a:t>
            </a:fld>
            <a:endParaRPr lang="en-GB">
              <a:solidFill>
                <a:schemeClr val="bg1"/>
              </a:solidFill>
            </a:endParaRPr>
          </a:p>
        </p:txBody>
      </p:sp>
      <p:pic>
        <p:nvPicPr>
          <p:cNvPr id="2" name="Slide 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059760"/>
            <a:ext cx="609600" cy="609600"/>
          </a:xfrm>
          <a:prstGeom prst="rect">
            <a:avLst/>
          </a:prstGeom>
        </p:spPr>
      </p:pic>
    </p:spTree>
    <p:extLst>
      <p:ext uri="{BB962C8B-B14F-4D97-AF65-F5344CB8AC3E}">
        <p14:creationId xmlns:p14="http://schemas.microsoft.com/office/powerpoint/2010/main" val="18509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4009"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260648"/>
            <a:ext cx="8280920" cy="864096"/>
          </a:xfrm>
        </p:spPr>
        <p:txBody>
          <a:bodyPr/>
          <a:lstStyle/>
          <a:p>
            <a:r>
              <a:rPr lang="en-US" sz="3400" b="1" dirty="0" smtClean="0">
                <a:latin typeface="+mn-lt"/>
              </a:rPr>
              <a:t>Lower Socio – economic Groups</a:t>
            </a:r>
            <a:endParaRPr lang="en-US" sz="3400" b="1" dirty="0">
              <a:latin typeface="+mn-lt"/>
            </a:endParaRPr>
          </a:p>
        </p:txBody>
      </p:sp>
      <p:sp>
        <p:nvSpPr>
          <p:cNvPr id="4099" name="Content Placeholder 2"/>
          <p:cNvSpPr>
            <a:spLocks noGrp="1"/>
          </p:cNvSpPr>
          <p:nvPr>
            <p:ph idx="1"/>
          </p:nvPr>
        </p:nvSpPr>
        <p:spPr>
          <a:xfrm>
            <a:off x="395536" y="1052736"/>
            <a:ext cx="8064896" cy="3384376"/>
          </a:xfrm>
        </p:spPr>
        <p:txBody>
          <a:bodyPr/>
          <a:lstStyle/>
          <a:p>
            <a:r>
              <a:rPr lang="en-GB" dirty="0" smtClean="0">
                <a:latin typeface="+mn-lt"/>
              </a:rPr>
              <a:t>Ordinary </a:t>
            </a:r>
            <a:r>
              <a:rPr lang="en-GB" dirty="0">
                <a:latin typeface="+mn-lt"/>
              </a:rPr>
              <a:t>people and families who sometimes or often struggle to make ends meet</a:t>
            </a:r>
          </a:p>
          <a:p>
            <a:r>
              <a:rPr lang="en-GB" dirty="0">
                <a:latin typeface="+mn-lt"/>
              </a:rPr>
              <a:t>Employed in ‘semi-routine’ jobs - shop assistants, hairdressers and bus drivers</a:t>
            </a:r>
          </a:p>
          <a:p>
            <a:r>
              <a:rPr lang="en-GB" dirty="0">
                <a:latin typeface="+mn-lt"/>
              </a:rPr>
              <a:t>Employed in ‘routine’ jobs, like waiters, cleaners and building labourers </a:t>
            </a:r>
          </a:p>
          <a:p>
            <a:r>
              <a:rPr lang="en-GB" dirty="0">
                <a:latin typeface="+mn-lt"/>
              </a:rPr>
              <a:t>Long-term unemployed or have never been </a:t>
            </a:r>
            <a:r>
              <a:rPr lang="en-GB" dirty="0" smtClean="0">
                <a:latin typeface="+mn-lt"/>
              </a:rPr>
              <a:t>employed</a:t>
            </a:r>
          </a:p>
          <a:p>
            <a:endParaRPr lang="en-GB" sz="2000" dirty="0"/>
          </a:p>
          <a:p>
            <a:pPr marL="0" indent="0">
              <a:buNone/>
            </a:pPr>
            <a:endParaRPr lang="en-GB" sz="2800" dirty="0"/>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5</a:t>
            </a:fld>
            <a:endParaRPr lang="en-GB">
              <a:solidFill>
                <a:schemeClr val="bg1"/>
              </a:solidFill>
            </a:endParaRPr>
          </a:p>
        </p:txBody>
      </p:sp>
      <p:sp>
        <p:nvSpPr>
          <p:cNvPr id="6" name="Title 1"/>
          <p:cNvSpPr txBox="1">
            <a:spLocks/>
          </p:cNvSpPr>
          <p:nvPr/>
        </p:nvSpPr>
        <p:spPr bwMode="auto">
          <a:xfrm>
            <a:off x="413538" y="4077072"/>
            <a:ext cx="8028892"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300" baseline="0">
                <a:solidFill>
                  <a:srgbClr val="00818F"/>
                </a:solidFill>
                <a:latin typeface="Arial Black" panose="020B0A04020102020204" pitchFamily="34" charset="0"/>
                <a:ea typeface="+mj-ea"/>
                <a:cs typeface="+mj-cs"/>
              </a:defRPr>
            </a:lvl1pPr>
            <a:lvl2pPr algn="l" rtl="0" eaLnBrk="1" fontAlgn="base" hangingPunct="1">
              <a:spcBef>
                <a:spcPct val="0"/>
              </a:spcBef>
              <a:spcAft>
                <a:spcPct val="0"/>
              </a:spcAft>
              <a:defRPr sz="3300">
                <a:solidFill>
                  <a:schemeClr val="tx2"/>
                </a:solidFill>
                <a:latin typeface="Lubalin Graph Medium" pitchFamily="18" charset="0"/>
              </a:defRPr>
            </a:lvl2pPr>
            <a:lvl3pPr algn="l" rtl="0" eaLnBrk="1" fontAlgn="base" hangingPunct="1">
              <a:spcBef>
                <a:spcPct val="0"/>
              </a:spcBef>
              <a:spcAft>
                <a:spcPct val="0"/>
              </a:spcAft>
              <a:defRPr sz="3300">
                <a:solidFill>
                  <a:schemeClr val="tx2"/>
                </a:solidFill>
                <a:latin typeface="Lubalin Graph Medium" pitchFamily="18" charset="0"/>
              </a:defRPr>
            </a:lvl3pPr>
            <a:lvl4pPr algn="l" rtl="0" eaLnBrk="1" fontAlgn="base" hangingPunct="1">
              <a:spcBef>
                <a:spcPct val="0"/>
              </a:spcBef>
              <a:spcAft>
                <a:spcPct val="0"/>
              </a:spcAft>
              <a:defRPr sz="3300">
                <a:solidFill>
                  <a:schemeClr val="tx2"/>
                </a:solidFill>
                <a:latin typeface="Lubalin Graph Medium" pitchFamily="18" charset="0"/>
              </a:defRPr>
            </a:lvl4pPr>
            <a:lvl5pPr algn="l" rtl="0" eaLnBrk="1" fontAlgn="base" hangingPunct="1">
              <a:spcBef>
                <a:spcPct val="0"/>
              </a:spcBef>
              <a:spcAft>
                <a:spcPct val="0"/>
              </a:spcAft>
              <a:defRPr sz="3300">
                <a:solidFill>
                  <a:schemeClr val="tx2"/>
                </a:solidFill>
                <a:latin typeface="Lubalin Graph Medium" pitchFamily="18" charset="0"/>
              </a:defRPr>
            </a:lvl5pPr>
            <a:lvl6pPr marL="457200" algn="l" rtl="0" eaLnBrk="1" fontAlgn="base" hangingPunct="1">
              <a:spcBef>
                <a:spcPct val="0"/>
              </a:spcBef>
              <a:spcAft>
                <a:spcPct val="0"/>
              </a:spcAft>
              <a:defRPr sz="3300">
                <a:solidFill>
                  <a:schemeClr val="tx2"/>
                </a:solidFill>
                <a:latin typeface="Lubalin Graph Medium" pitchFamily="18" charset="0"/>
              </a:defRPr>
            </a:lvl6pPr>
            <a:lvl7pPr marL="914400" algn="l" rtl="0" eaLnBrk="1" fontAlgn="base" hangingPunct="1">
              <a:spcBef>
                <a:spcPct val="0"/>
              </a:spcBef>
              <a:spcAft>
                <a:spcPct val="0"/>
              </a:spcAft>
              <a:defRPr sz="3300">
                <a:solidFill>
                  <a:schemeClr val="tx2"/>
                </a:solidFill>
                <a:latin typeface="Lubalin Graph Medium" pitchFamily="18" charset="0"/>
              </a:defRPr>
            </a:lvl7pPr>
            <a:lvl8pPr marL="1371600" algn="l" rtl="0" eaLnBrk="1" fontAlgn="base" hangingPunct="1">
              <a:spcBef>
                <a:spcPct val="0"/>
              </a:spcBef>
              <a:spcAft>
                <a:spcPct val="0"/>
              </a:spcAft>
              <a:defRPr sz="3300">
                <a:solidFill>
                  <a:schemeClr val="tx2"/>
                </a:solidFill>
                <a:latin typeface="Lubalin Graph Medium" pitchFamily="18" charset="0"/>
              </a:defRPr>
            </a:lvl8pPr>
            <a:lvl9pPr marL="1828800" algn="l" rtl="0" eaLnBrk="1" fontAlgn="base" hangingPunct="1">
              <a:spcBef>
                <a:spcPct val="0"/>
              </a:spcBef>
              <a:spcAft>
                <a:spcPct val="0"/>
              </a:spcAft>
              <a:defRPr sz="3300">
                <a:solidFill>
                  <a:schemeClr val="tx2"/>
                </a:solidFill>
                <a:latin typeface="Lubalin Graph Medium" pitchFamily="18" charset="0"/>
              </a:defRPr>
            </a:lvl9pPr>
          </a:lstStyle>
          <a:p>
            <a:r>
              <a:rPr lang="en-US" sz="3400" b="1" kern="0" dirty="0" smtClean="0">
                <a:latin typeface="+mn-lt"/>
              </a:rPr>
              <a:t>Inactive People</a:t>
            </a:r>
          </a:p>
        </p:txBody>
      </p:sp>
      <p:sp>
        <p:nvSpPr>
          <p:cNvPr id="3" name="TextBox 2"/>
          <p:cNvSpPr txBox="1"/>
          <p:nvPr/>
        </p:nvSpPr>
        <p:spPr>
          <a:xfrm>
            <a:off x="512549" y="4757886"/>
            <a:ext cx="7830870" cy="1569660"/>
          </a:xfrm>
          <a:prstGeom prst="rect">
            <a:avLst/>
          </a:prstGeom>
          <a:noFill/>
        </p:spPr>
        <p:txBody>
          <a:bodyPr wrap="square" rtlCol="0">
            <a:spAutoFit/>
          </a:bodyPr>
          <a:lstStyle/>
          <a:p>
            <a:pPr marL="342900" indent="-342900">
              <a:buClr>
                <a:srgbClr val="7ABB40"/>
              </a:buClr>
              <a:buFont typeface="Arial" panose="020B0604020202020204" pitchFamily="34" charset="0"/>
              <a:buChar char="•"/>
            </a:pPr>
            <a:r>
              <a:rPr lang="en-GB" sz="2400" dirty="0">
                <a:latin typeface="+mn-lt"/>
                <a:cs typeface="Arial" panose="020B0604020202020204" pitchFamily="34" charset="0"/>
              </a:rPr>
              <a:t>Less than 30 minutes of physical activity or sport each week</a:t>
            </a:r>
          </a:p>
          <a:p>
            <a:pPr marL="342900" indent="-342900">
              <a:buClr>
                <a:srgbClr val="7ABB40"/>
              </a:buClr>
              <a:buFont typeface="Arial" panose="020B0604020202020204" pitchFamily="34" charset="0"/>
              <a:buChar char="•"/>
            </a:pPr>
            <a:r>
              <a:rPr lang="en-GB" sz="2400" dirty="0">
                <a:latin typeface="+mn-lt"/>
                <a:cs typeface="Arial" panose="020B0604020202020204" pitchFamily="34" charset="0"/>
              </a:rPr>
              <a:t>Makes them feel a little out of breath or have a higher heart rate</a:t>
            </a:r>
          </a:p>
        </p:txBody>
      </p:sp>
      <p:pic>
        <p:nvPicPr>
          <p:cNvPr id="2" name="Slide 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093296"/>
            <a:ext cx="609600" cy="609600"/>
          </a:xfrm>
          <a:prstGeom prst="rect">
            <a:avLst/>
          </a:prstGeom>
        </p:spPr>
      </p:pic>
    </p:spTree>
    <p:extLst>
      <p:ext uri="{BB962C8B-B14F-4D97-AF65-F5344CB8AC3E}">
        <p14:creationId xmlns:p14="http://schemas.microsoft.com/office/powerpoint/2010/main" val="44462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3219"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476672"/>
            <a:ext cx="8280920" cy="1152128"/>
          </a:xfrm>
        </p:spPr>
        <p:txBody>
          <a:bodyPr/>
          <a:lstStyle/>
          <a:p>
            <a:r>
              <a:rPr lang="en-GB" sz="4000" b="1" dirty="0">
                <a:latin typeface="+mn-lt"/>
              </a:rPr>
              <a:t>Are you eligible?</a:t>
            </a:r>
            <a:endParaRPr lang="en-US" sz="4000" b="1" dirty="0">
              <a:latin typeface="+mn-lt"/>
            </a:endParaRPr>
          </a:p>
        </p:txBody>
      </p:sp>
      <p:sp>
        <p:nvSpPr>
          <p:cNvPr id="4099" name="Content Placeholder 2"/>
          <p:cNvSpPr>
            <a:spLocks noGrp="1"/>
          </p:cNvSpPr>
          <p:nvPr>
            <p:ph idx="1"/>
          </p:nvPr>
        </p:nvSpPr>
        <p:spPr>
          <a:xfrm>
            <a:off x="683568" y="1772816"/>
            <a:ext cx="7776864" cy="4176464"/>
          </a:xfrm>
        </p:spPr>
        <p:txBody>
          <a:bodyPr/>
          <a:lstStyle/>
          <a:p>
            <a:r>
              <a:rPr lang="en-GB" sz="2800" dirty="0">
                <a:latin typeface="+mn-lt"/>
              </a:rPr>
              <a:t>Organisation type</a:t>
            </a:r>
          </a:p>
          <a:p>
            <a:pPr marL="0" indent="0">
              <a:buNone/>
            </a:pPr>
            <a:r>
              <a:rPr lang="en-GB" sz="2800" b="1" dirty="0" smtClean="0">
                <a:solidFill>
                  <a:srgbClr val="7ABB40"/>
                </a:solidFill>
                <a:latin typeface="+mn-lt"/>
              </a:rPr>
              <a:t>www.sportengland.org/funding/funding-faqs</a:t>
            </a:r>
            <a:r>
              <a:rPr lang="en-GB" sz="2800" dirty="0" smtClean="0">
                <a:solidFill>
                  <a:srgbClr val="7ABB40"/>
                </a:solidFill>
                <a:latin typeface="+mn-lt"/>
              </a:rPr>
              <a:t> </a:t>
            </a:r>
            <a:endParaRPr lang="en-GB" sz="2800" dirty="0">
              <a:solidFill>
                <a:srgbClr val="7ABB40"/>
              </a:solidFill>
              <a:latin typeface="+mn-lt"/>
            </a:endParaRPr>
          </a:p>
          <a:p>
            <a:r>
              <a:rPr lang="en-GB" sz="2800" dirty="0">
                <a:latin typeface="+mn-lt"/>
              </a:rPr>
              <a:t>Keen to work with new organisations</a:t>
            </a:r>
          </a:p>
          <a:p>
            <a:r>
              <a:rPr lang="en-GB" sz="2800" dirty="0">
                <a:latin typeface="+mn-lt"/>
              </a:rPr>
              <a:t>You can have received Sport England funding before</a:t>
            </a:r>
          </a:p>
          <a:p>
            <a:r>
              <a:rPr lang="en-GB" sz="2800" dirty="0">
                <a:latin typeface="+mn-lt"/>
              </a:rPr>
              <a:t>Don’t have to be a sports organisation</a:t>
            </a:r>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6</a:t>
            </a:fld>
            <a:endParaRPr lang="en-GB">
              <a:solidFill>
                <a:schemeClr val="bg1"/>
              </a:solidFill>
            </a:endParaRPr>
          </a:p>
        </p:txBody>
      </p:sp>
      <p:pic>
        <p:nvPicPr>
          <p:cNvPr id="2" name="Slide 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059760"/>
            <a:ext cx="609600" cy="609600"/>
          </a:xfrm>
          <a:prstGeom prst="rect">
            <a:avLst/>
          </a:prstGeom>
        </p:spPr>
      </p:pic>
    </p:spTree>
    <p:extLst>
      <p:ext uri="{BB962C8B-B14F-4D97-AF65-F5344CB8AC3E}">
        <p14:creationId xmlns:p14="http://schemas.microsoft.com/office/powerpoint/2010/main" val="7460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2182"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332656"/>
            <a:ext cx="8280920" cy="936104"/>
          </a:xfrm>
        </p:spPr>
        <p:txBody>
          <a:bodyPr/>
          <a:lstStyle/>
          <a:p>
            <a:r>
              <a:rPr lang="en-GB" sz="3600" b="1" dirty="0">
                <a:latin typeface="+mn-lt"/>
              </a:rPr>
              <a:t>How much can you apply for?</a:t>
            </a:r>
            <a:endParaRPr lang="en-US" sz="3400" b="1" dirty="0">
              <a:latin typeface="+mn-lt"/>
            </a:endParaRPr>
          </a:p>
        </p:txBody>
      </p:sp>
      <p:sp>
        <p:nvSpPr>
          <p:cNvPr id="4099" name="Content Placeholder 2"/>
          <p:cNvSpPr>
            <a:spLocks noGrp="1"/>
          </p:cNvSpPr>
          <p:nvPr>
            <p:ph idx="1"/>
          </p:nvPr>
        </p:nvSpPr>
        <p:spPr>
          <a:xfrm>
            <a:off x="467544" y="1340768"/>
            <a:ext cx="8208912" cy="5040560"/>
          </a:xfrm>
        </p:spPr>
        <p:txBody>
          <a:bodyPr/>
          <a:lstStyle/>
          <a:p>
            <a:pPr marL="0" indent="0">
              <a:buNone/>
            </a:pPr>
            <a:r>
              <a:rPr lang="en-GB" sz="2600" b="1" dirty="0">
                <a:latin typeface="+mn-lt"/>
              </a:rPr>
              <a:t>A – £25,000 up to a maximum of £500,000</a:t>
            </a:r>
          </a:p>
          <a:p>
            <a:pPr marL="0" indent="0">
              <a:buNone/>
            </a:pPr>
            <a:r>
              <a:rPr lang="en-GB" sz="2000" dirty="0">
                <a:latin typeface="+mn-lt"/>
              </a:rPr>
              <a:t>Inactive people who are in employment  </a:t>
            </a:r>
          </a:p>
          <a:p>
            <a:pPr marL="0" indent="0">
              <a:buNone/>
            </a:pPr>
            <a:r>
              <a:rPr lang="en-GB" sz="2000" dirty="0">
                <a:latin typeface="+mn-lt"/>
              </a:rPr>
              <a:t>Ordinary people and families who sometimes struggle to make ends meet. </a:t>
            </a:r>
          </a:p>
          <a:p>
            <a:pPr marL="0" indent="0">
              <a:buNone/>
            </a:pPr>
            <a:r>
              <a:rPr lang="en-GB" sz="2000" dirty="0">
                <a:latin typeface="+mn-lt"/>
              </a:rPr>
              <a:t>Hard to build physical activity into their lives, feel being active isn’t for them</a:t>
            </a:r>
            <a:r>
              <a:rPr lang="en-GB" sz="2000" dirty="0" smtClean="0">
                <a:latin typeface="+mn-lt"/>
              </a:rPr>
              <a:t>.</a:t>
            </a:r>
            <a:endParaRPr lang="en-GB" sz="2000" dirty="0">
              <a:latin typeface="+mn-lt"/>
            </a:endParaRPr>
          </a:p>
          <a:p>
            <a:pPr marL="0" lvl="0" indent="0">
              <a:buNone/>
            </a:pPr>
            <a:r>
              <a:rPr lang="en-GB" sz="2600" b="1" dirty="0">
                <a:latin typeface="+mn-lt"/>
              </a:rPr>
              <a:t>B – £25,000 up to £</a:t>
            </a:r>
            <a:r>
              <a:rPr lang="en-GB" sz="2600" b="1" dirty="0" smtClean="0">
                <a:latin typeface="+mn-lt"/>
              </a:rPr>
              <a:t>100,000</a:t>
            </a:r>
            <a:endParaRPr lang="en-GB" sz="2600" b="1" dirty="0">
              <a:latin typeface="+mn-lt"/>
            </a:endParaRPr>
          </a:p>
          <a:p>
            <a:pPr marL="0" lvl="0" indent="0">
              <a:buNone/>
            </a:pPr>
            <a:r>
              <a:rPr lang="en-GB" sz="2000" dirty="0">
                <a:latin typeface="+mn-lt"/>
              </a:rPr>
              <a:t>Inactive people who are far less likely to have a steady income, or any income at all, and face more extreme disadvantage</a:t>
            </a:r>
          </a:p>
          <a:p>
            <a:pPr marL="0" lvl="0" indent="0">
              <a:buNone/>
            </a:pPr>
            <a:r>
              <a:rPr lang="en-GB" sz="2000" dirty="0">
                <a:latin typeface="+mn-lt"/>
              </a:rPr>
              <a:t>May also be facing other challenges, such as being at risk of offending or dealing with substance misuse</a:t>
            </a:r>
            <a:r>
              <a:rPr lang="en-GB" sz="2000" dirty="0" smtClean="0">
                <a:latin typeface="+mn-lt"/>
              </a:rPr>
              <a:t>.</a:t>
            </a:r>
            <a:endParaRPr lang="en-GB" sz="2000" dirty="0">
              <a:latin typeface="+mn-lt"/>
            </a:endParaRPr>
          </a:p>
          <a:p>
            <a:pPr marL="0" lvl="0" indent="0">
              <a:buNone/>
            </a:pPr>
            <a:r>
              <a:rPr lang="en-GB" sz="2600" b="1" dirty="0">
                <a:latin typeface="+mn-lt"/>
              </a:rPr>
              <a:t>C - smaller awards between £1,000 and £</a:t>
            </a:r>
            <a:r>
              <a:rPr lang="en-GB" sz="2600" b="1" dirty="0" smtClean="0">
                <a:latin typeface="+mn-lt"/>
              </a:rPr>
              <a:t>10,000</a:t>
            </a:r>
            <a:endParaRPr lang="en-GB" sz="2600" b="1" dirty="0">
              <a:latin typeface="+mn-lt"/>
            </a:endParaRPr>
          </a:p>
          <a:p>
            <a:pPr marL="0" lvl="0" indent="0">
              <a:buNone/>
            </a:pPr>
            <a:r>
              <a:rPr lang="en-GB" sz="2000" dirty="0">
                <a:latin typeface="+mn-lt"/>
              </a:rPr>
              <a:t>Used to support either of the two groups above</a:t>
            </a:r>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7</a:t>
            </a:fld>
            <a:endParaRPr lang="en-GB">
              <a:solidFill>
                <a:schemeClr val="bg1"/>
              </a:solidFill>
            </a:endParaRPr>
          </a:p>
        </p:txBody>
      </p:sp>
      <p:pic>
        <p:nvPicPr>
          <p:cNvPr id="2" name="Slide 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165304"/>
            <a:ext cx="609600" cy="609600"/>
          </a:xfrm>
          <a:prstGeom prst="rect">
            <a:avLst/>
          </a:prstGeom>
        </p:spPr>
      </p:pic>
    </p:spTree>
    <p:extLst>
      <p:ext uri="{BB962C8B-B14F-4D97-AF65-F5344CB8AC3E}">
        <p14:creationId xmlns:p14="http://schemas.microsoft.com/office/powerpoint/2010/main" val="204058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0913"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476672"/>
            <a:ext cx="8280920" cy="1152128"/>
          </a:xfrm>
        </p:spPr>
        <p:txBody>
          <a:bodyPr/>
          <a:lstStyle/>
          <a:p>
            <a:r>
              <a:rPr lang="en-GB" sz="4000" b="1" dirty="0">
                <a:latin typeface="+mn-lt"/>
              </a:rPr>
              <a:t>Key Dates and Timescales</a:t>
            </a:r>
            <a:endParaRPr lang="en-US" sz="4000" b="1" dirty="0">
              <a:latin typeface="+mn-lt"/>
            </a:endParaRPr>
          </a:p>
        </p:txBody>
      </p:sp>
      <p:sp>
        <p:nvSpPr>
          <p:cNvPr id="4099" name="Content Placeholder 2"/>
          <p:cNvSpPr>
            <a:spLocks noGrp="1"/>
          </p:cNvSpPr>
          <p:nvPr>
            <p:ph idx="1"/>
          </p:nvPr>
        </p:nvSpPr>
        <p:spPr>
          <a:xfrm>
            <a:off x="683568" y="1700808"/>
            <a:ext cx="7632848" cy="4248472"/>
          </a:xfrm>
        </p:spPr>
        <p:txBody>
          <a:bodyPr/>
          <a:lstStyle/>
          <a:p>
            <a:pPr lvl="0"/>
            <a:r>
              <a:rPr lang="en-GB" sz="2800" dirty="0">
                <a:latin typeface="+mn-lt"/>
              </a:rPr>
              <a:t>Launched on </a:t>
            </a:r>
            <a:r>
              <a:rPr lang="en-GB" sz="2800" b="1" dirty="0">
                <a:solidFill>
                  <a:srgbClr val="7ABB40"/>
                </a:solidFill>
                <a:latin typeface="+mn-lt"/>
              </a:rPr>
              <a:t>6</a:t>
            </a:r>
            <a:r>
              <a:rPr lang="en-GB" sz="2800" b="1" baseline="30000" dirty="0">
                <a:solidFill>
                  <a:srgbClr val="7ABB40"/>
                </a:solidFill>
                <a:latin typeface="+mn-lt"/>
              </a:rPr>
              <a:t>th</a:t>
            </a:r>
            <a:r>
              <a:rPr lang="en-GB" sz="2800" b="1" dirty="0">
                <a:solidFill>
                  <a:srgbClr val="7ABB40"/>
                </a:solidFill>
                <a:latin typeface="+mn-lt"/>
              </a:rPr>
              <a:t> September 2017</a:t>
            </a:r>
          </a:p>
          <a:p>
            <a:pPr lvl="0"/>
            <a:endParaRPr lang="en-GB" sz="2800" dirty="0" smtClean="0">
              <a:latin typeface="+mn-lt"/>
            </a:endParaRPr>
          </a:p>
          <a:p>
            <a:pPr lvl="0"/>
            <a:r>
              <a:rPr lang="en-GB" sz="2800" dirty="0" smtClean="0">
                <a:latin typeface="+mn-lt"/>
              </a:rPr>
              <a:t>Deadline </a:t>
            </a:r>
            <a:r>
              <a:rPr lang="en-GB" sz="2800" dirty="0">
                <a:latin typeface="+mn-lt"/>
              </a:rPr>
              <a:t>for submission of small award application (£1-10k) and </a:t>
            </a:r>
            <a:r>
              <a:rPr lang="en-GB" sz="2800" dirty="0" smtClean="0">
                <a:latin typeface="+mn-lt"/>
              </a:rPr>
              <a:t>Expression </a:t>
            </a:r>
            <a:r>
              <a:rPr lang="en-GB" sz="2800" dirty="0">
                <a:latin typeface="+mn-lt"/>
              </a:rPr>
              <a:t>of Interest for large award (£25k plus) is </a:t>
            </a:r>
            <a:r>
              <a:rPr lang="en-GB" sz="2800" dirty="0" smtClean="0">
                <a:latin typeface="+mn-lt"/>
              </a:rPr>
              <a:t>        </a:t>
            </a:r>
            <a:r>
              <a:rPr lang="en-GB" sz="2800" b="1" dirty="0" smtClean="0">
                <a:solidFill>
                  <a:srgbClr val="7ABB40"/>
                </a:solidFill>
                <a:latin typeface="+mn-lt"/>
              </a:rPr>
              <a:t>6</a:t>
            </a:r>
            <a:r>
              <a:rPr lang="en-GB" sz="2800" b="1" baseline="30000" dirty="0" smtClean="0">
                <a:solidFill>
                  <a:srgbClr val="7ABB40"/>
                </a:solidFill>
                <a:latin typeface="+mn-lt"/>
              </a:rPr>
              <a:t>th</a:t>
            </a:r>
            <a:r>
              <a:rPr lang="en-GB" sz="2800" b="1" dirty="0" smtClean="0">
                <a:solidFill>
                  <a:srgbClr val="7ABB40"/>
                </a:solidFill>
                <a:latin typeface="+mn-lt"/>
              </a:rPr>
              <a:t> </a:t>
            </a:r>
            <a:r>
              <a:rPr lang="en-GB" sz="2800" b="1" dirty="0">
                <a:solidFill>
                  <a:srgbClr val="7ABB40"/>
                </a:solidFill>
                <a:latin typeface="+mn-lt"/>
              </a:rPr>
              <a:t>November 2017, </a:t>
            </a:r>
            <a:r>
              <a:rPr lang="en-GB" sz="2800" b="1" dirty="0" smtClean="0">
                <a:solidFill>
                  <a:srgbClr val="7ABB40"/>
                </a:solidFill>
                <a:latin typeface="+mn-lt"/>
              </a:rPr>
              <a:t>5pm</a:t>
            </a:r>
            <a:endParaRPr lang="en-GB" sz="2800" b="1" dirty="0">
              <a:solidFill>
                <a:srgbClr val="7ABB40"/>
              </a:solidFill>
              <a:latin typeface="+mn-lt"/>
            </a:endParaRPr>
          </a:p>
          <a:p>
            <a:endParaRPr lang="en-GB" sz="2800" dirty="0" smtClean="0">
              <a:latin typeface="+mn-lt"/>
            </a:endParaRPr>
          </a:p>
          <a:p>
            <a:r>
              <a:rPr lang="en-GB" sz="2800" dirty="0" smtClean="0">
                <a:latin typeface="+mn-lt"/>
              </a:rPr>
              <a:t>Decisions </a:t>
            </a:r>
            <a:r>
              <a:rPr lang="en-GB" sz="2800" dirty="0">
                <a:latin typeface="+mn-lt"/>
              </a:rPr>
              <a:t>communicated in early </a:t>
            </a:r>
            <a:r>
              <a:rPr lang="en-GB" sz="2800" b="1" dirty="0">
                <a:solidFill>
                  <a:srgbClr val="7ABB40"/>
                </a:solidFill>
                <a:latin typeface="+mn-lt"/>
              </a:rPr>
              <a:t>January 2018</a:t>
            </a:r>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8</a:t>
            </a:fld>
            <a:endParaRPr lang="en-GB">
              <a:solidFill>
                <a:schemeClr val="bg1"/>
              </a:solidFill>
            </a:endParaRPr>
          </a:p>
        </p:txBody>
      </p:sp>
      <p:pic>
        <p:nvPicPr>
          <p:cNvPr id="2" name="Slide 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843736"/>
            <a:ext cx="609600" cy="609600"/>
          </a:xfrm>
          <a:prstGeom prst="rect">
            <a:avLst/>
          </a:prstGeom>
        </p:spPr>
      </p:pic>
    </p:spTree>
    <p:extLst>
      <p:ext uri="{BB962C8B-B14F-4D97-AF65-F5344CB8AC3E}">
        <p14:creationId xmlns:p14="http://schemas.microsoft.com/office/powerpoint/2010/main" val="327709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5262"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536" y="404664"/>
            <a:ext cx="8280920" cy="1152128"/>
          </a:xfrm>
        </p:spPr>
        <p:txBody>
          <a:bodyPr/>
          <a:lstStyle/>
          <a:p>
            <a:r>
              <a:rPr lang="en-GB" sz="4000" b="1" dirty="0">
                <a:latin typeface="+mj-lt"/>
              </a:rPr>
              <a:t>This fund is for you, if…</a:t>
            </a:r>
            <a:endParaRPr lang="en-US" sz="4000" b="1" dirty="0">
              <a:latin typeface="+mj-lt"/>
            </a:endParaRPr>
          </a:p>
        </p:txBody>
      </p:sp>
      <p:sp>
        <p:nvSpPr>
          <p:cNvPr id="4099" name="Content Placeholder 2"/>
          <p:cNvSpPr>
            <a:spLocks noGrp="1"/>
          </p:cNvSpPr>
          <p:nvPr>
            <p:ph idx="1"/>
          </p:nvPr>
        </p:nvSpPr>
        <p:spPr>
          <a:xfrm>
            <a:off x="611560" y="1556792"/>
            <a:ext cx="7920880" cy="4752528"/>
          </a:xfrm>
        </p:spPr>
        <p:txBody>
          <a:bodyPr/>
          <a:lstStyle/>
          <a:p>
            <a:pPr lvl="0"/>
            <a:r>
              <a:rPr lang="en-GB" sz="2600" dirty="0">
                <a:latin typeface="+mn-lt"/>
              </a:rPr>
              <a:t>Y</a:t>
            </a:r>
            <a:r>
              <a:rPr lang="en-GB" sz="2600" dirty="0" smtClean="0">
                <a:latin typeface="+mn-lt"/>
              </a:rPr>
              <a:t>ou </a:t>
            </a:r>
            <a:r>
              <a:rPr lang="en-GB" sz="2600" dirty="0">
                <a:latin typeface="+mn-lt"/>
              </a:rPr>
              <a:t>already work with individuals from lower socio-economic groups and recognise the benefits of being active to these </a:t>
            </a:r>
            <a:r>
              <a:rPr lang="en-GB" sz="2600" dirty="0" smtClean="0">
                <a:latin typeface="+mn-lt"/>
              </a:rPr>
              <a:t>groups</a:t>
            </a:r>
          </a:p>
          <a:p>
            <a:pPr lvl="0"/>
            <a:r>
              <a:rPr lang="en-GB" sz="2600" dirty="0">
                <a:latin typeface="+mn-lt"/>
              </a:rPr>
              <a:t>Y</a:t>
            </a:r>
            <a:r>
              <a:rPr lang="en-GB" sz="2600" dirty="0" smtClean="0">
                <a:latin typeface="+mn-lt"/>
              </a:rPr>
              <a:t>ou </a:t>
            </a:r>
            <a:r>
              <a:rPr lang="en-GB" sz="2600" dirty="0">
                <a:latin typeface="+mn-lt"/>
              </a:rPr>
              <a:t>can show how you will target individuals who are currently doing less than 30 minutes physical activity each week</a:t>
            </a:r>
          </a:p>
          <a:p>
            <a:pPr lvl="0"/>
            <a:r>
              <a:rPr lang="en-GB" sz="2600" dirty="0">
                <a:latin typeface="+mn-lt"/>
              </a:rPr>
              <a:t>Y</a:t>
            </a:r>
            <a:r>
              <a:rPr lang="en-GB" sz="2600" dirty="0" smtClean="0">
                <a:latin typeface="+mn-lt"/>
              </a:rPr>
              <a:t>ou </a:t>
            </a:r>
            <a:r>
              <a:rPr lang="en-GB" sz="2600" dirty="0">
                <a:latin typeface="+mn-lt"/>
              </a:rPr>
              <a:t>have ideas about how to use physical activity to improve lives and support positive change</a:t>
            </a:r>
          </a:p>
          <a:p>
            <a:pPr lvl="0"/>
            <a:r>
              <a:rPr lang="en-GB" sz="2600" dirty="0">
                <a:latin typeface="+mn-lt"/>
              </a:rPr>
              <a:t>Y</a:t>
            </a:r>
            <a:r>
              <a:rPr lang="en-GB" sz="2600" dirty="0" smtClean="0">
                <a:latin typeface="+mn-lt"/>
              </a:rPr>
              <a:t>ou </a:t>
            </a:r>
            <a:r>
              <a:rPr lang="en-GB" sz="2600" dirty="0">
                <a:latin typeface="+mn-lt"/>
              </a:rPr>
              <a:t>are willing to work in partnership with others where appropriate to develop and strengthen your project.</a:t>
            </a:r>
          </a:p>
          <a:p>
            <a:pPr eaLnBrk="1" hangingPunct="1"/>
            <a:endParaRPr lang="en-US" dirty="0"/>
          </a:p>
        </p:txBody>
      </p:sp>
      <p:sp>
        <p:nvSpPr>
          <p:cNvPr id="4101" name="Slide Number Placeholder 4"/>
          <p:cNvSpPr>
            <a:spLocks noGrp="1"/>
          </p:cNvSpPr>
          <p:nvPr>
            <p:ph type="sldNum" sz="quarter" idx="11"/>
          </p:nvPr>
        </p:nvSpPr>
        <p:spPr>
          <a:noFill/>
        </p:spPr>
        <p:txBody>
          <a:bodyPr/>
          <a:lstStyle>
            <a:lvl1pPr eaLnBrk="0" hangingPunct="0">
              <a:defRPr>
                <a:solidFill>
                  <a:schemeClr val="tx1"/>
                </a:solidFill>
                <a:latin typeface="HelveticaNeue LT 45 Light" pitchFamily="34" charset="0"/>
              </a:defRPr>
            </a:lvl1pPr>
            <a:lvl2pPr marL="742950" indent="-285750" eaLnBrk="0" hangingPunct="0">
              <a:defRPr>
                <a:solidFill>
                  <a:schemeClr val="tx1"/>
                </a:solidFill>
                <a:latin typeface="HelveticaNeue LT 45 Light" pitchFamily="34" charset="0"/>
              </a:defRPr>
            </a:lvl2pPr>
            <a:lvl3pPr marL="1143000" indent="-228600" eaLnBrk="0" hangingPunct="0">
              <a:defRPr>
                <a:solidFill>
                  <a:schemeClr val="tx1"/>
                </a:solidFill>
                <a:latin typeface="HelveticaNeue LT 45 Light" pitchFamily="34" charset="0"/>
              </a:defRPr>
            </a:lvl3pPr>
            <a:lvl4pPr marL="1600200" indent="-228600" eaLnBrk="0" hangingPunct="0">
              <a:defRPr>
                <a:solidFill>
                  <a:schemeClr val="tx1"/>
                </a:solidFill>
                <a:latin typeface="HelveticaNeue LT 45 Light" pitchFamily="34" charset="0"/>
              </a:defRPr>
            </a:lvl4pPr>
            <a:lvl5pPr marL="2057400" indent="-228600" eaLnBrk="0" hangingPunct="0">
              <a:defRPr>
                <a:solidFill>
                  <a:schemeClr val="tx1"/>
                </a:solidFill>
                <a:latin typeface="HelveticaNeue LT 45 Light" pitchFamily="34" charset="0"/>
              </a:defRPr>
            </a:lvl5pPr>
            <a:lvl6pPr marL="2514600" indent="-228600" eaLnBrk="0" fontAlgn="base" hangingPunct="0">
              <a:spcBef>
                <a:spcPct val="0"/>
              </a:spcBef>
              <a:spcAft>
                <a:spcPct val="0"/>
              </a:spcAft>
              <a:defRPr>
                <a:solidFill>
                  <a:schemeClr val="tx1"/>
                </a:solidFill>
                <a:latin typeface="HelveticaNeue LT 45 Light" pitchFamily="34" charset="0"/>
              </a:defRPr>
            </a:lvl6pPr>
            <a:lvl7pPr marL="2971800" indent="-228600" eaLnBrk="0" fontAlgn="base" hangingPunct="0">
              <a:spcBef>
                <a:spcPct val="0"/>
              </a:spcBef>
              <a:spcAft>
                <a:spcPct val="0"/>
              </a:spcAft>
              <a:defRPr>
                <a:solidFill>
                  <a:schemeClr val="tx1"/>
                </a:solidFill>
                <a:latin typeface="HelveticaNeue LT 45 Light" pitchFamily="34" charset="0"/>
              </a:defRPr>
            </a:lvl7pPr>
            <a:lvl8pPr marL="3429000" indent="-228600" eaLnBrk="0" fontAlgn="base" hangingPunct="0">
              <a:spcBef>
                <a:spcPct val="0"/>
              </a:spcBef>
              <a:spcAft>
                <a:spcPct val="0"/>
              </a:spcAft>
              <a:defRPr>
                <a:solidFill>
                  <a:schemeClr val="tx1"/>
                </a:solidFill>
                <a:latin typeface="HelveticaNeue LT 45 Light" pitchFamily="34" charset="0"/>
              </a:defRPr>
            </a:lvl8pPr>
            <a:lvl9pPr marL="3886200" indent="-228600" eaLnBrk="0" fontAlgn="base" hangingPunct="0">
              <a:spcBef>
                <a:spcPct val="0"/>
              </a:spcBef>
              <a:spcAft>
                <a:spcPct val="0"/>
              </a:spcAft>
              <a:defRPr>
                <a:solidFill>
                  <a:schemeClr val="tx1"/>
                </a:solidFill>
                <a:latin typeface="HelveticaNeue LT 45 Light" pitchFamily="34" charset="0"/>
              </a:defRPr>
            </a:lvl9pPr>
          </a:lstStyle>
          <a:p>
            <a:pPr eaLnBrk="1" hangingPunct="1"/>
            <a:fld id="{E8B231A7-72D3-4EC2-8F00-AB4AF2EC03E2}" type="slidenum">
              <a:rPr lang="en-GB" smtClean="0">
                <a:solidFill>
                  <a:schemeClr val="bg1"/>
                </a:solidFill>
              </a:rPr>
              <a:pPr eaLnBrk="1" hangingPunct="1"/>
              <a:t>9</a:t>
            </a:fld>
            <a:endParaRPr lang="en-GB">
              <a:solidFill>
                <a:schemeClr val="bg1"/>
              </a:solidFill>
            </a:endParaRPr>
          </a:p>
        </p:txBody>
      </p:sp>
      <p:pic>
        <p:nvPicPr>
          <p:cNvPr id="2" name="Slide 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987752"/>
            <a:ext cx="609600" cy="609600"/>
          </a:xfrm>
          <a:prstGeom prst="rect">
            <a:avLst/>
          </a:prstGeom>
        </p:spPr>
      </p:pic>
    </p:spTree>
    <p:extLst>
      <p:ext uri="{BB962C8B-B14F-4D97-AF65-F5344CB8AC3E}">
        <p14:creationId xmlns:p14="http://schemas.microsoft.com/office/powerpoint/2010/main" val="236993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460"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owerPoint_template_blue_logo.New">
  <a:themeElements>
    <a:clrScheme name="Green PowerPoint">
      <a:dk1>
        <a:srgbClr val="5F5F5F"/>
      </a:dk1>
      <a:lt1>
        <a:srgbClr val="FFFFFF"/>
      </a:lt1>
      <a:dk2>
        <a:srgbClr val="00818F"/>
      </a:dk2>
      <a:lt2>
        <a:srgbClr val="C1DC9A"/>
      </a:lt2>
      <a:accent1>
        <a:srgbClr val="7ABB40"/>
      </a:accent1>
      <a:accent2>
        <a:srgbClr val="7ABB40"/>
      </a:accent2>
      <a:accent3>
        <a:srgbClr val="7ABB40"/>
      </a:accent3>
      <a:accent4>
        <a:srgbClr val="7ABB40"/>
      </a:accent4>
      <a:accent5>
        <a:srgbClr val="7ABB40"/>
      </a:accent5>
      <a:accent6>
        <a:srgbClr val="7ABB40"/>
      </a:accent6>
      <a:hlink>
        <a:srgbClr val="5F5F5F"/>
      </a:hlink>
      <a:folHlink>
        <a:srgbClr val="7ABB40"/>
      </a:folHlink>
    </a:clrScheme>
    <a:fontScheme name="Sport England (Sport England Fonts)(1)">
      <a:majorFont>
        <a:latin typeface="Lubalin Graph Medium"/>
        <a:ea typeface=""/>
        <a:cs typeface=""/>
      </a:majorFont>
      <a:minorFont>
        <a:latin typeface="HelveticaNeue LT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tx2"/>
            </a:gs>
            <a:gs pos="100000">
              <a:schemeClr val="tx2">
                <a:gamma/>
                <a:shade val="80000"/>
                <a:invGamma/>
              </a:schemeClr>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HelveticaNeue LT 45 Light" pitchFamily="34" charset="0"/>
          </a:defRPr>
        </a:defPPr>
      </a:lstStyle>
    </a:spDef>
    <a:lnDef>
      <a:spPr bwMode="auto">
        <a:xfrm>
          <a:off x="0" y="0"/>
          <a:ext cx="1" cy="1"/>
        </a:xfrm>
        <a:custGeom>
          <a:avLst/>
          <a:gdLst/>
          <a:ahLst/>
          <a:cxnLst/>
          <a:rect l="0" t="0" r="0" b="0"/>
          <a:pathLst/>
        </a:custGeom>
        <a:gradFill rotWithShape="1">
          <a:gsLst>
            <a:gs pos="0">
              <a:schemeClr val="tx2"/>
            </a:gs>
            <a:gs pos="100000">
              <a:schemeClr val="tx2">
                <a:gamma/>
                <a:shade val="80000"/>
                <a:invGamma/>
              </a:schemeClr>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HelveticaNeue LT 45 Light" pitchFamily="34" charset="0"/>
          </a:defRPr>
        </a:defPPr>
      </a:lstStyle>
    </a:lnDef>
  </a:objectDefaults>
  <a:extraClrSchemeLst>
    <a:extraClrScheme>
      <a:clrScheme name="Sport England (Sport England Fonts)(1) 1">
        <a:dk1>
          <a:srgbClr val="5F5F5F"/>
        </a:dk1>
        <a:lt1>
          <a:srgbClr val="FFFFFF"/>
        </a:lt1>
        <a:dk2>
          <a:srgbClr val="003F69"/>
        </a:dk2>
        <a:lt2>
          <a:srgbClr val="C0C0C0"/>
        </a:lt2>
        <a:accent1>
          <a:srgbClr val="54B6E7"/>
        </a:accent1>
        <a:accent2>
          <a:srgbClr val="EB7C00"/>
        </a:accent2>
        <a:accent3>
          <a:srgbClr val="FFFFFF"/>
        </a:accent3>
        <a:accent4>
          <a:srgbClr val="505050"/>
        </a:accent4>
        <a:accent5>
          <a:srgbClr val="B3D7F1"/>
        </a:accent5>
        <a:accent6>
          <a:srgbClr val="D57000"/>
        </a:accent6>
        <a:hlink>
          <a:srgbClr val="8E001C"/>
        </a:hlink>
        <a:folHlink>
          <a:srgbClr val="CCC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sentation1" id="{02E97919-27E6-4FA7-BC96-000329B6CD1F}" vid="{B4C1C857-48F5-45E4-B192-5D4C954B36B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 - green</Template>
  <TotalTime>335</TotalTime>
  <Words>1838</Words>
  <Application>Microsoft Office PowerPoint</Application>
  <PresentationFormat>On-screen Show (4:3)</PresentationFormat>
  <Paragraphs>204</Paragraphs>
  <Slides>14</Slides>
  <Notes>14</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PowerPoint_template_blue_logo.New</vt:lpstr>
      <vt:lpstr>Sport England  Tackling Inactivity and Economic Disadvantage Fund</vt:lpstr>
      <vt:lpstr>Tackling Inactivity and Economic Disadvantage Fund </vt:lpstr>
      <vt:lpstr>Outcomes</vt:lpstr>
      <vt:lpstr>Is your project right for this fund? Are you targeting the right people?</vt:lpstr>
      <vt:lpstr>Lower Socio – economic Groups</vt:lpstr>
      <vt:lpstr>Are you eligible?</vt:lpstr>
      <vt:lpstr>How much can you apply for?</vt:lpstr>
      <vt:lpstr>Key Dates and Timescales</vt:lpstr>
      <vt:lpstr>This fund is for you, if…</vt:lpstr>
      <vt:lpstr>This fund is not for you, if</vt:lpstr>
      <vt:lpstr>Yes?</vt:lpstr>
      <vt:lpstr>How to Apply</vt:lpstr>
      <vt:lpstr>Further Support</vt:lpstr>
      <vt:lpstr>Thank you for listening!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Bennett</dc:creator>
  <cp:lastModifiedBy>Matthew Shaw</cp:lastModifiedBy>
  <cp:revision>16</cp:revision>
  <dcterms:created xsi:type="dcterms:W3CDTF">2017-09-05T11:07:16Z</dcterms:created>
  <dcterms:modified xsi:type="dcterms:W3CDTF">2017-09-06T12:55:56Z</dcterms:modified>
</cp:coreProperties>
</file>